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handoutMasterIdLst>
    <p:handoutMasterId r:id="rId29"/>
  </p:handoutMasterIdLst>
  <p:sldIdLst>
    <p:sldId id="279" r:id="rId2"/>
    <p:sldId id="281" r:id="rId3"/>
    <p:sldId id="282" r:id="rId4"/>
    <p:sldId id="283" r:id="rId5"/>
    <p:sldId id="258" r:id="rId6"/>
    <p:sldId id="278" r:id="rId7"/>
    <p:sldId id="263" r:id="rId8"/>
    <p:sldId id="280" r:id="rId9"/>
    <p:sldId id="264" r:id="rId10"/>
    <p:sldId id="265" r:id="rId11"/>
    <p:sldId id="266" r:id="rId12"/>
    <p:sldId id="267" r:id="rId13"/>
    <p:sldId id="293" r:id="rId14"/>
    <p:sldId id="268" r:id="rId15"/>
    <p:sldId id="269" r:id="rId16"/>
    <p:sldId id="270" r:id="rId17"/>
    <p:sldId id="271" r:id="rId18"/>
    <p:sldId id="294" r:id="rId19"/>
    <p:sldId id="272" r:id="rId20"/>
    <p:sldId id="285" r:id="rId21"/>
    <p:sldId id="286" r:id="rId22"/>
    <p:sldId id="287" r:id="rId23"/>
    <p:sldId id="289" r:id="rId24"/>
    <p:sldId id="290" r:id="rId25"/>
    <p:sldId id="288" r:id="rId26"/>
    <p:sldId id="292" r:id="rId2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1" autoAdjust="0"/>
    <p:restoredTop sz="87865" autoAdjust="0"/>
  </p:normalViewPr>
  <p:slideViewPr>
    <p:cSldViewPr>
      <p:cViewPr varScale="1">
        <p:scale>
          <a:sx n="98" d="100"/>
          <a:sy n="98" d="100"/>
        </p:scale>
        <p:origin x="8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05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BAF25AA-78A4-4C78-B35F-1C3C2D257F56}" type="datetimeFigureOut">
              <a:rPr lang="en-US" smtClean="0"/>
              <a:t>9/26/16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5E4C73D-0328-4788-8E19-294CE0FE75C1}" type="slidenum">
              <a:rPr lang="en-US" smtClean="0"/>
              <a:t>‹#›</a:t>
            </a:fld>
            <a:endParaRPr lang="en-US"/>
          </a:p>
        </p:txBody>
      </p:sp>
    </p:spTree>
    <p:extLst>
      <p:ext uri="{BB962C8B-B14F-4D97-AF65-F5344CB8AC3E}">
        <p14:creationId xmlns:p14="http://schemas.microsoft.com/office/powerpoint/2010/main" val="136123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52227"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522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52231"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B20B8857-320B-4942-886B-3D4751450257}" type="slidenum">
              <a:rPr lang="en-US"/>
              <a:pPr/>
              <a:t>‹#›</a:t>
            </a:fld>
            <a:endParaRPr lang="en-US"/>
          </a:p>
        </p:txBody>
      </p:sp>
    </p:spTree>
    <p:extLst>
      <p:ext uri="{BB962C8B-B14F-4D97-AF65-F5344CB8AC3E}">
        <p14:creationId xmlns:p14="http://schemas.microsoft.com/office/powerpoint/2010/main" val="2987715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Competency_evaluation_(law)" TargetMode="External"/><Relationship Id="rId4" Type="http://schemas.openxmlformats.org/officeDocument/2006/relationships/hyperlink" Target="http://en.wikipedia.org/wiki/Dusky_v._United_States" TargetMode="External"/><Relationship Id="rId5" Type="http://schemas.openxmlformats.org/officeDocument/2006/relationships/hyperlink" Target="http://en.wikipedia.org/wiki/Insanity_defense" TargetMode="External"/><Relationship Id="rId6" Type="http://schemas.openxmlformats.org/officeDocument/2006/relationships/hyperlink" Target="http://en.wikipedia.org/wiki/Capacity_(law)" TargetMode="External"/><Relationship Id="rId7" Type="http://schemas.openxmlformats.org/officeDocument/2006/relationships/hyperlink" Target="http://en.wikipedia.org/wiki/Contract" TargetMode="External"/><Relationship Id="rId8" Type="http://schemas.openxmlformats.org/officeDocument/2006/relationships/hyperlink" Target="http://en.wikipedia.org/wiki/Financial" TargetMode="External"/><Relationship Id="rId9" Type="http://schemas.openxmlformats.org/officeDocument/2006/relationships/hyperlink" Target="http://en.wikipedia.org/wiki/Legal_guardian"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rime" TargetMode="External"/><Relationship Id="rId4" Type="http://schemas.openxmlformats.org/officeDocument/2006/relationships/hyperlink" Target="#cite_note-5"/><Relationship Id="rId5" Type="http://schemas.openxmlformats.org/officeDocument/2006/relationships/hyperlink" Target="http://en.wikipedia.org/wiki/Physical_evidence" TargetMode="External"/><Relationship Id="rId6" Type="http://schemas.openxmlformats.org/officeDocument/2006/relationships/hyperlink" Target="#cite_note-6"/><Relationship Id="rId7" Type="http://schemas.openxmlformats.org/officeDocument/2006/relationships/hyperlink" Target="http://en.wikipedia.org/wiki/Ted_Bundy" TargetMode="External"/><Relationship Id="rId8" Type="http://schemas.openxmlformats.org/officeDocument/2006/relationships/hyperlink" Target="#cite_note-7"/><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Crime" TargetMode="External"/><Relationship Id="rId4" Type="http://schemas.openxmlformats.org/officeDocument/2006/relationships/hyperlink" Target="#cite_note-5"/><Relationship Id="rId5" Type="http://schemas.openxmlformats.org/officeDocument/2006/relationships/hyperlink" Target="http://en.wikipedia.org/wiki/Physical_evidence" TargetMode="External"/><Relationship Id="rId6" Type="http://schemas.openxmlformats.org/officeDocument/2006/relationships/hyperlink" Target="#cite_note-6"/><Relationship Id="rId7" Type="http://schemas.openxmlformats.org/officeDocument/2006/relationships/hyperlink" Target="http://en.wikipedia.org/wiki/Ted_Bundy" TargetMode="External"/><Relationship Id="rId8" Type="http://schemas.openxmlformats.org/officeDocument/2006/relationships/hyperlink" Target="#cite_note-7"/><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Bundy, Berkowitz, </a:t>
            </a:r>
            <a:endParaRPr lang="en-US" dirty="0"/>
          </a:p>
        </p:txBody>
      </p:sp>
      <p:sp>
        <p:nvSpPr>
          <p:cNvPr id="4" name="Slide Number Placeholder 3"/>
          <p:cNvSpPr>
            <a:spLocks noGrp="1"/>
          </p:cNvSpPr>
          <p:nvPr>
            <p:ph type="sldNum" sz="quarter" idx="10"/>
          </p:nvPr>
        </p:nvSpPr>
        <p:spPr/>
        <p:txBody>
          <a:bodyPr/>
          <a:lstStyle/>
          <a:p>
            <a:fld id="{B20B8857-320B-4942-886B-3D4751450257}" type="slidenum">
              <a:rPr lang="en-US" smtClean="0"/>
              <a:pPr/>
              <a:t>1</a:t>
            </a:fld>
            <a:endParaRPr lang="en-US"/>
          </a:p>
        </p:txBody>
      </p:sp>
    </p:spTree>
    <p:extLst>
      <p:ext uri="{BB962C8B-B14F-4D97-AF65-F5344CB8AC3E}">
        <p14:creationId xmlns:p14="http://schemas.microsoft.com/office/powerpoint/2010/main" val="44335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ADCEE-603A-4A01-98FE-3ADBFB7063D2}" type="slidenum">
              <a:rPr lang="en-US"/>
              <a:pPr/>
              <a:t>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smtClean="0"/>
              <a:t>If the court determines that a defendant's mental condition makes him unable to understand the proceedings, or that he is unable to help in his defense, he is found incompetent. The </a:t>
            </a:r>
            <a:r>
              <a:rPr lang="en-US" dirty="0" smtClean="0">
                <a:hlinkClick r:id="rId3" action="ppaction://hlinkfile" tooltip="Competency evaluation (law)"/>
              </a:rPr>
              <a:t>competency evaluation</a:t>
            </a:r>
            <a:r>
              <a:rPr lang="en-US" dirty="0" smtClean="0"/>
              <a:t>, as determined in </a:t>
            </a:r>
            <a:r>
              <a:rPr lang="en-US" i="1" dirty="0" smtClean="0">
                <a:hlinkClick r:id="rId4" action="ppaction://hlinkfile" tooltip="Dusky v. United States"/>
              </a:rPr>
              <a:t>Dusky v. United States</a:t>
            </a:r>
            <a:r>
              <a:rPr lang="en-US" dirty="0" smtClean="0"/>
              <a:t>, is whether the accused "has sufficient present ability to consult with his lawyer with a reasonable degree of rational understanding—and whether he has a rational as well as factual understanding of the proceedings against him." Being determined incompetent is substantially different from undertaking an </a:t>
            </a:r>
            <a:r>
              <a:rPr lang="en-US" dirty="0" smtClean="0">
                <a:hlinkClick r:id="rId5" action="ppaction://hlinkfile" tooltip="Insanity defense"/>
              </a:rPr>
              <a:t>insanity defense</a:t>
            </a:r>
            <a:r>
              <a:rPr lang="en-US" dirty="0" smtClean="0"/>
              <a:t>; competence regards the defendant's state of mind at the time of the trial, while insanity regards his state of mind at the time of the crime.</a:t>
            </a:r>
          </a:p>
          <a:p>
            <a:r>
              <a:rPr lang="en-US" dirty="0" smtClean="0"/>
              <a:t>The word </a:t>
            </a:r>
            <a:r>
              <a:rPr lang="en-US" b="1" dirty="0" smtClean="0"/>
              <a:t>incompetent</a:t>
            </a:r>
            <a:r>
              <a:rPr lang="en-US" dirty="0" smtClean="0"/>
              <a:t> is also used to describe persons who lack mental </a:t>
            </a:r>
            <a:r>
              <a:rPr lang="en-US" dirty="0" smtClean="0">
                <a:hlinkClick r:id="rId6" action="ppaction://hlinkfile" tooltip="Capacity (law)"/>
              </a:rPr>
              <a:t>capacity</a:t>
            </a:r>
            <a:r>
              <a:rPr lang="en-US" dirty="0" smtClean="0"/>
              <a:t> to make </a:t>
            </a:r>
            <a:r>
              <a:rPr lang="en-US" dirty="0" smtClean="0">
                <a:hlinkClick r:id="rId7" action="ppaction://hlinkfile" tooltip="Contract"/>
              </a:rPr>
              <a:t>contracts</a:t>
            </a:r>
            <a:r>
              <a:rPr lang="en-US" dirty="0" smtClean="0"/>
              <a:t>, handle their </a:t>
            </a:r>
            <a:r>
              <a:rPr lang="en-US" dirty="0" smtClean="0">
                <a:hlinkClick r:id="rId8" action="ppaction://hlinkfile" tooltip="Financial"/>
              </a:rPr>
              <a:t>financial</a:t>
            </a:r>
            <a:r>
              <a:rPr lang="en-US" dirty="0" smtClean="0"/>
              <a:t> and other personal matters such as consenting to medical treatment, etc. and need a </a:t>
            </a:r>
            <a:r>
              <a:rPr lang="en-US" dirty="0" smtClean="0">
                <a:hlinkClick r:id="rId9" action="ppaction://hlinkfile" tooltip="Legal guardian"/>
              </a:rPr>
              <a:t>legal guardian</a:t>
            </a:r>
            <a:r>
              <a:rPr lang="en-US" dirty="0" smtClean="0"/>
              <a:t> to handle their affairs.</a:t>
            </a:r>
            <a:endParaRPr lang="en-US" dirty="0"/>
          </a:p>
        </p:txBody>
      </p:sp>
    </p:spTree>
    <p:extLst>
      <p:ext uri="{BB962C8B-B14F-4D97-AF65-F5344CB8AC3E}">
        <p14:creationId xmlns:p14="http://schemas.microsoft.com/office/powerpoint/2010/main" val="66017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Jeffrey</a:t>
            </a:r>
            <a:r>
              <a:rPr lang="en-US" baseline="0" dirty="0" smtClean="0"/>
              <a:t> </a:t>
            </a:r>
            <a:r>
              <a:rPr lang="en-US" baseline="0" dirty="0" err="1" smtClean="0"/>
              <a:t>Dahmer</a:t>
            </a:r>
            <a:r>
              <a:rPr lang="en-US" baseline="0" dirty="0" smtClean="0"/>
              <a:t> “Milwaukee Cannibal”, Ted Bundy “</a:t>
            </a:r>
            <a:endParaRPr lang="en-US" dirty="0"/>
          </a:p>
        </p:txBody>
      </p:sp>
      <p:sp>
        <p:nvSpPr>
          <p:cNvPr id="4" name="Slide Number Placeholder 3"/>
          <p:cNvSpPr>
            <a:spLocks noGrp="1"/>
          </p:cNvSpPr>
          <p:nvPr>
            <p:ph type="sldNum" sz="quarter" idx="10"/>
          </p:nvPr>
        </p:nvSpPr>
        <p:spPr/>
        <p:txBody>
          <a:bodyPr/>
          <a:lstStyle/>
          <a:p>
            <a:fld id="{B20B8857-320B-4942-886B-3D4751450257}" type="slidenum">
              <a:rPr lang="en-US" smtClean="0"/>
              <a:pPr/>
              <a:t>12</a:t>
            </a:fld>
            <a:endParaRPr lang="en-US"/>
          </a:p>
        </p:txBody>
      </p:sp>
    </p:spTree>
    <p:extLst>
      <p:ext uri="{BB962C8B-B14F-4D97-AF65-F5344CB8AC3E}">
        <p14:creationId xmlns:p14="http://schemas.microsoft.com/office/powerpoint/2010/main" val="254686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Offender profiling is a method of identifying the perpetrator of a </a:t>
            </a:r>
            <a:r>
              <a:rPr lang="en-US" dirty="0" smtClean="0">
                <a:hlinkClick r:id="rId3" action="ppaction://hlinkfile" tooltip="Crime"/>
              </a:rPr>
              <a:t>crime</a:t>
            </a:r>
            <a:r>
              <a:rPr lang="en-US" dirty="0" smtClean="0"/>
              <a:t> based on an analysis of the nature of the offense and the manner in which it was committed. Various aspects of the criminal's personality makeup are determined from his or her choices before, during, and after the crime.</a:t>
            </a:r>
            <a:r>
              <a:rPr lang="en-US" baseline="30000" dirty="0" smtClean="0">
                <a:hlinkClick r:id="rId4" action="ppaction://hlinkfile"/>
              </a:rPr>
              <a:t>[5]</a:t>
            </a:r>
            <a:r>
              <a:rPr lang="en-US" dirty="0" smtClean="0"/>
              <a:t> This information is combined with other relevant details and </a:t>
            </a:r>
            <a:r>
              <a:rPr lang="en-US" dirty="0" smtClean="0">
                <a:hlinkClick r:id="rId5" action="ppaction://hlinkfile" tooltip="Physical evidence"/>
              </a:rPr>
              <a:t>physical evidence</a:t>
            </a:r>
            <a:r>
              <a:rPr lang="en-US" dirty="0" smtClean="0"/>
              <a:t>, and then compared with the characteristics of known personality types and mental abnormalities to develop a practical working description of the offender.</a:t>
            </a:r>
          </a:p>
          <a:p>
            <a:pPr rtl="0"/>
            <a:r>
              <a:rPr lang="en-US" dirty="0" smtClean="0"/>
              <a:t>Psychological profiling may be described as a method of suspect identification which seeks to identify a person's mental, emotional, and personality characteristics (as manifested in things done or left at the crime scene).</a:t>
            </a:r>
            <a:r>
              <a:rPr lang="en-US" baseline="30000" dirty="0" smtClean="0">
                <a:hlinkClick r:id="rId6" action="ppaction://hlinkfile"/>
              </a:rPr>
              <a:t>[6]</a:t>
            </a:r>
            <a:r>
              <a:rPr lang="en-US" dirty="0" smtClean="0"/>
              <a:t> This was used in the investigation of the serial murders committed by </a:t>
            </a:r>
            <a:r>
              <a:rPr lang="en-US" dirty="0" smtClean="0">
                <a:hlinkClick r:id="rId7" action="ppaction://hlinkfile" tooltip="Ted Bundy"/>
              </a:rPr>
              <a:t>Ted Bundy</a:t>
            </a:r>
            <a:r>
              <a:rPr lang="en-US" dirty="0" smtClean="0"/>
              <a:t>. Dr. Richard B. Jarvis, a psychiatrist with expertise on the criminal mind, predicted the age range of Bundy, his sexual psychopathy, and his above average intellect.</a:t>
            </a:r>
            <a:r>
              <a:rPr lang="en-US" baseline="30000" dirty="0" smtClean="0">
                <a:hlinkClick r:id="rId8" action="ppaction://hlinkfile"/>
              </a:rPr>
              <a:t>[7]</a:t>
            </a:r>
            <a:endParaRPr lang="en-US" dirty="0" smtClean="0"/>
          </a:p>
          <a:p>
            <a:endParaRPr lang="en-US" dirty="0"/>
          </a:p>
        </p:txBody>
      </p:sp>
      <p:sp>
        <p:nvSpPr>
          <p:cNvPr id="4" name="Slide Number Placeholder 3"/>
          <p:cNvSpPr>
            <a:spLocks noGrp="1"/>
          </p:cNvSpPr>
          <p:nvPr>
            <p:ph type="sldNum" sz="quarter" idx="10"/>
          </p:nvPr>
        </p:nvSpPr>
        <p:spPr/>
        <p:txBody>
          <a:bodyPr/>
          <a:lstStyle/>
          <a:p>
            <a:fld id="{B20B8857-320B-4942-886B-3D4751450257}" type="slidenum">
              <a:rPr lang="en-US" smtClean="0"/>
              <a:pPr/>
              <a:t>14</a:t>
            </a:fld>
            <a:endParaRPr lang="en-US"/>
          </a:p>
        </p:txBody>
      </p:sp>
    </p:spTree>
    <p:extLst>
      <p:ext uri="{BB962C8B-B14F-4D97-AF65-F5344CB8AC3E}">
        <p14:creationId xmlns:p14="http://schemas.microsoft.com/office/powerpoint/2010/main" val="149867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Offender profiling is a method of identifying the perpetrator of a </a:t>
            </a:r>
            <a:r>
              <a:rPr lang="en-US" dirty="0" smtClean="0">
                <a:hlinkClick r:id="rId3" action="ppaction://hlinkfile" tooltip="Crime"/>
              </a:rPr>
              <a:t>crime</a:t>
            </a:r>
            <a:r>
              <a:rPr lang="en-US" dirty="0" smtClean="0"/>
              <a:t> based on an analysis of the nature of the offense and the manner in which it was committed. Various aspects of the criminal's personality makeup are determined from his or her choices before, during, and after the crime.</a:t>
            </a:r>
            <a:r>
              <a:rPr lang="en-US" baseline="30000" dirty="0" smtClean="0">
                <a:hlinkClick r:id="rId4" action="ppaction://hlinkfile"/>
              </a:rPr>
              <a:t>[5]</a:t>
            </a:r>
            <a:r>
              <a:rPr lang="en-US" dirty="0" smtClean="0"/>
              <a:t> This information is combined with other relevant details and </a:t>
            </a:r>
            <a:r>
              <a:rPr lang="en-US" dirty="0" smtClean="0">
                <a:hlinkClick r:id="rId5" action="ppaction://hlinkfile" tooltip="Physical evidence"/>
              </a:rPr>
              <a:t>physical evidence</a:t>
            </a:r>
            <a:r>
              <a:rPr lang="en-US" dirty="0" smtClean="0"/>
              <a:t>, and then compared with the characteristics of known personality types and mental abnormalities to develop a practical working description of the offender.</a:t>
            </a:r>
          </a:p>
          <a:p>
            <a:pPr rtl="0"/>
            <a:r>
              <a:rPr lang="en-US" dirty="0" smtClean="0"/>
              <a:t>Psychological profiling may be described as a method of suspect identification which seeks to identify a person's mental, emotional, and personality characteristics (as manifested in things done or left at the crime scene).</a:t>
            </a:r>
            <a:r>
              <a:rPr lang="en-US" baseline="30000" dirty="0" smtClean="0">
                <a:hlinkClick r:id="rId6" action="ppaction://hlinkfile"/>
              </a:rPr>
              <a:t>[6]</a:t>
            </a:r>
            <a:r>
              <a:rPr lang="en-US" dirty="0" smtClean="0"/>
              <a:t> This was used in the investigation of the serial murders committed by </a:t>
            </a:r>
            <a:r>
              <a:rPr lang="en-US" dirty="0" smtClean="0">
                <a:hlinkClick r:id="rId7" action="ppaction://hlinkfile" tooltip="Ted Bundy"/>
              </a:rPr>
              <a:t>Ted Bundy</a:t>
            </a:r>
            <a:r>
              <a:rPr lang="en-US" dirty="0" smtClean="0"/>
              <a:t>. Dr. Richard B. </a:t>
            </a:r>
            <a:r>
              <a:rPr lang="en-US" smtClean="0"/>
              <a:t>Jarvis, a psychiatrist with expertise on the criminal mind, predicted the age range of Bundy, his sexual psychopathy, and his above average intellect.</a:t>
            </a:r>
            <a:r>
              <a:rPr lang="en-US" baseline="30000" smtClean="0">
                <a:hlinkClick r:id="rId8" action="ppaction://hlinkfile"/>
              </a:rPr>
              <a:t>[7]</a:t>
            </a:r>
            <a:endParaRPr lang="en-US" smtClean="0"/>
          </a:p>
          <a:p>
            <a:endParaRPr lang="en-US"/>
          </a:p>
        </p:txBody>
      </p:sp>
      <p:sp>
        <p:nvSpPr>
          <p:cNvPr id="4" name="Slide Number Placeholder 3"/>
          <p:cNvSpPr>
            <a:spLocks noGrp="1"/>
          </p:cNvSpPr>
          <p:nvPr>
            <p:ph type="sldNum" sz="quarter" idx="10"/>
          </p:nvPr>
        </p:nvSpPr>
        <p:spPr/>
        <p:txBody>
          <a:bodyPr/>
          <a:lstStyle/>
          <a:p>
            <a:fld id="{B20B8857-320B-4942-886B-3D4751450257}" type="slidenum">
              <a:rPr lang="en-US" smtClean="0"/>
              <a:pPr/>
              <a:t>15</a:t>
            </a:fld>
            <a:endParaRPr lang="en-US"/>
          </a:p>
        </p:txBody>
      </p:sp>
    </p:spTree>
    <p:extLst>
      <p:ext uri="{BB962C8B-B14F-4D97-AF65-F5344CB8AC3E}">
        <p14:creationId xmlns:p14="http://schemas.microsoft.com/office/powerpoint/2010/main" val="197666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5FB3A-6204-402B-823D-ECBF5D30F641}" type="slidenum">
              <a:rPr lang="en-US"/>
              <a:pPr/>
              <a:t>19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576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3906" name="Group 2"/>
          <p:cNvGrpSpPr>
            <a:grpSpLocks/>
          </p:cNvGrpSpPr>
          <p:nvPr/>
        </p:nvGrpSpPr>
        <p:grpSpPr bwMode="auto">
          <a:xfrm>
            <a:off x="0" y="2438400"/>
            <a:ext cx="9144000" cy="4046538"/>
            <a:chOff x="0" y="1536"/>
            <a:chExt cx="5760" cy="2549"/>
          </a:xfrm>
        </p:grpSpPr>
        <p:sp>
          <p:nvSpPr>
            <p:cNvPr id="12390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12390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12390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12391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2391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12391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12391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12391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12391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12391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391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12391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391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392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2392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12392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239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3924" name="Rectangle 20"/>
          <p:cNvSpPr>
            <a:spLocks noGrp="1" noChangeArrowheads="1"/>
          </p:cNvSpPr>
          <p:nvPr>
            <p:ph type="dt" sz="quarter" idx="2"/>
          </p:nvPr>
        </p:nvSpPr>
        <p:spPr/>
        <p:txBody>
          <a:bodyPr/>
          <a:lstStyle>
            <a:lvl1pPr>
              <a:defRPr/>
            </a:lvl1pPr>
          </a:lstStyle>
          <a:p>
            <a:endParaRPr lang="en-US"/>
          </a:p>
        </p:txBody>
      </p:sp>
      <p:sp>
        <p:nvSpPr>
          <p:cNvPr id="123925" name="Rectangle 21"/>
          <p:cNvSpPr>
            <a:spLocks noGrp="1" noChangeArrowheads="1"/>
          </p:cNvSpPr>
          <p:nvPr>
            <p:ph type="ftr" sz="quarter" idx="3"/>
          </p:nvPr>
        </p:nvSpPr>
        <p:spPr/>
        <p:txBody>
          <a:bodyPr/>
          <a:lstStyle>
            <a:lvl1pPr>
              <a:defRPr/>
            </a:lvl1pPr>
          </a:lstStyle>
          <a:p>
            <a:endParaRPr lang="en-US"/>
          </a:p>
        </p:txBody>
      </p:sp>
      <p:sp>
        <p:nvSpPr>
          <p:cNvPr id="123926" name="Rectangle 22"/>
          <p:cNvSpPr>
            <a:spLocks noGrp="1" noChangeArrowheads="1"/>
          </p:cNvSpPr>
          <p:nvPr>
            <p:ph type="sldNum" sz="quarter" idx="4"/>
          </p:nvPr>
        </p:nvSpPr>
        <p:spPr/>
        <p:txBody>
          <a:bodyPr/>
          <a:lstStyle>
            <a:lvl1pPr>
              <a:defRPr/>
            </a:lvl1pPr>
          </a:lstStyle>
          <a:p>
            <a:fld id="{EF002D8E-ABF0-46A6-AF6C-BCF9640921D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B006E-4248-4450-860A-00D811EE5B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C1DCF9-BE52-4268-BBFE-8C28F323F0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4C1253-79E1-4482-8AE0-E5EF204D1FB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9B1E4C-3E20-484A-BFD2-D50B91B5FAA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6329EC-B3AF-45CE-9BAF-C940094A0B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C7BFDE-9995-438A-9FD8-038638B76DF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819EA0-70A4-4B4A-B91A-E7BD179694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CE4842-AE6B-4EB0-94DD-32F6F736BD3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84FEF2-9B04-4260-A905-1E2C843D7A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3EEAA0-202F-411C-8190-0DF1237DA9D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2438400"/>
            <a:ext cx="9144000" cy="4046538"/>
            <a:chOff x="0" y="1536"/>
            <a:chExt cx="5760" cy="2549"/>
          </a:xfrm>
        </p:grpSpPr>
        <p:sp>
          <p:nvSpPr>
            <p:cNvPr id="1228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1228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1228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1228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228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1228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1228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1228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1228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1228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28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1228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28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28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228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1228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28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29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229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41A349B-0C22-467F-A843-DB3291AD8614}" type="slidenum">
              <a:rPr lang="en-US"/>
              <a:pPr/>
              <a:t>‹#›</a:t>
            </a:fld>
            <a:endParaRPr lang="en-US"/>
          </a:p>
        </p:txBody>
      </p:sp>
      <p:sp>
        <p:nvSpPr>
          <p:cNvPr id="1229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1768475"/>
            <a:ext cx="9144000" cy="1736725"/>
          </a:xfrm>
        </p:spPr>
        <p:txBody>
          <a:bodyPr/>
          <a:lstStyle/>
          <a:p>
            <a:r>
              <a:rPr lang="en-US" dirty="0" smtClean="0"/>
              <a:t>Serial Killers</a:t>
            </a:r>
            <a:endParaRPr lang="en-US" dirty="0"/>
          </a:p>
        </p:txBody>
      </p:sp>
      <p:sp>
        <p:nvSpPr>
          <p:cNvPr id="3" name="Subtitle 2"/>
          <p:cNvSpPr>
            <a:spLocks noGrp="1"/>
          </p:cNvSpPr>
          <p:nvPr>
            <p:ph type="subTitle" sz="quarter" idx="1"/>
          </p:nvPr>
        </p:nvSpPr>
        <p:spPr>
          <a:xfrm>
            <a:off x="0" y="3886200"/>
            <a:ext cx="9144000" cy="1752600"/>
          </a:xfrm>
        </p:spPr>
        <p:txBody>
          <a:bodyPr/>
          <a:lstStyle/>
          <a:p>
            <a:r>
              <a:rPr lang="en-US" dirty="0" smtClean="0"/>
              <a:t>Forensic Psychology</a:t>
            </a:r>
            <a:endParaRPr lang="en-US" dirty="0"/>
          </a:p>
        </p:txBody>
      </p:sp>
      <p:pic>
        <p:nvPicPr>
          <p:cNvPr id="4" name="Picture 3" descr="http://www.summersdale.com/images/Serial-Killer-Investigation.jpg"/>
          <p:cNvPicPr>
            <a:picLocks noChangeAspect="1" noChangeArrowheads="1"/>
          </p:cNvPicPr>
          <p:nvPr/>
        </p:nvPicPr>
        <p:blipFill rotWithShape="1">
          <a:blip r:embed="rId3" cstate="print"/>
          <a:srcRect r="2741" b="76198"/>
          <a:stretch/>
        </p:blipFill>
        <p:spPr bwMode="auto">
          <a:xfrm>
            <a:off x="2438400" y="685800"/>
            <a:ext cx="4076131" cy="1349991"/>
          </a:xfrm>
          <a:prstGeom prst="rect">
            <a:avLst/>
          </a:prstGeom>
          <a:noFill/>
        </p:spPr>
      </p:pic>
      <p:pic>
        <p:nvPicPr>
          <p:cNvPr id="5" name="Picture 4" descr="http://www.summersdale.com/images/Serial-Killer-Investigation.jpg"/>
          <p:cNvPicPr>
            <a:picLocks noChangeAspect="1" noChangeArrowheads="1"/>
          </p:cNvPicPr>
          <p:nvPr/>
        </p:nvPicPr>
        <p:blipFill rotWithShape="1">
          <a:blip r:embed="rId3" cstate="print"/>
          <a:srcRect t="44698" b="33150"/>
          <a:stretch/>
        </p:blipFill>
        <p:spPr bwMode="auto">
          <a:xfrm>
            <a:off x="228600" y="5134750"/>
            <a:ext cx="3044588" cy="912755"/>
          </a:xfrm>
          <a:prstGeom prst="rect">
            <a:avLst/>
          </a:prstGeom>
          <a:noFill/>
        </p:spPr>
      </p:pic>
      <p:pic>
        <p:nvPicPr>
          <p:cNvPr id="6" name="Picture 5" descr="http://www.summersdale.com/images/Serial-Killer-Investigation.jpg"/>
          <p:cNvPicPr>
            <a:picLocks noChangeAspect="1" noChangeArrowheads="1"/>
          </p:cNvPicPr>
          <p:nvPr/>
        </p:nvPicPr>
        <p:blipFill rotWithShape="1">
          <a:blip r:embed="rId3" cstate="print"/>
          <a:srcRect t="67321" b="10055"/>
          <a:stretch/>
        </p:blipFill>
        <p:spPr bwMode="auto">
          <a:xfrm>
            <a:off x="6096000" y="5136108"/>
            <a:ext cx="2685665" cy="822284"/>
          </a:xfrm>
          <a:prstGeom prst="rect">
            <a:avLst/>
          </a:prstGeom>
          <a:noFill/>
        </p:spPr>
      </p:pic>
      <p:pic>
        <p:nvPicPr>
          <p:cNvPr id="7" name="Picture 6" descr="http://4.bp.blogspot.com/_vmpSO2BbYCE/SPOPLJ2iwwI/AAAAAAAACek/tN_6jORebuk/s400/Ted+Bundy.jpg"/>
          <p:cNvPicPr>
            <a:picLocks noChangeAspect="1" noChangeArrowheads="1"/>
          </p:cNvPicPr>
          <p:nvPr/>
        </p:nvPicPr>
        <p:blipFill>
          <a:blip r:embed="rId4" cstate="print"/>
          <a:srcRect/>
          <a:stretch>
            <a:fillRect/>
          </a:stretch>
        </p:blipFill>
        <p:spPr bwMode="auto">
          <a:xfrm>
            <a:off x="3756546" y="4653887"/>
            <a:ext cx="1944624" cy="2209800"/>
          </a:xfrm>
          <a:prstGeom prst="rect">
            <a:avLst/>
          </a:prstGeom>
          <a:noFill/>
        </p:spPr>
      </p:pic>
    </p:spTree>
    <p:extLst>
      <p:ext uri="{BB962C8B-B14F-4D97-AF65-F5344CB8AC3E}">
        <p14:creationId xmlns:p14="http://schemas.microsoft.com/office/powerpoint/2010/main" val="1388375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u="sng" dirty="0"/>
              <a:t>Some Famous Mass Murderers</a:t>
            </a:r>
          </a:p>
        </p:txBody>
      </p:sp>
      <p:pic>
        <p:nvPicPr>
          <p:cNvPr id="68613" name="Picture 5" descr="eric-dylan"/>
          <p:cNvPicPr>
            <a:picLocks noChangeAspect="1" noChangeArrowheads="1"/>
          </p:cNvPicPr>
          <p:nvPr/>
        </p:nvPicPr>
        <p:blipFill>
          <a:blip r:embed="rId2" cstate="print"/>
          <a:srcRect/>
          <a:stretch>
            <a:fillRect/>
          </a:stretch>
        </p:blipFill>
        <p:spPr bwMode="auto">
          <a:xfrm>
            <a:off x="762000" y="1600200"/>
            <a:ext cx="1905000" cy="2447925"/>
          </a:xfrm>
          <a:prstGeom prst="rect">
            <a:avLst/>
          </a:prstGeom>
          <a:noFill/>
        </p:spPr>
      </p:pic>
      <p:sp>
        <p:nvSpPr>
          <p:cNvPr id="68614" name="Text Box 6"/>
          <p:cNvSpPr txBox="1">
            <a:spLocks noChangeArrowheads="1"/>
          </p:cNvSpPr>
          <p:nvPr/>
        </p:nvSpPr>
        <p:spPr bwMode="auto">
          <a:xfrm>
            <a:off x="2895600" y="1600200"/>
            <a:ext cx="5943600" cy="2123658"/>
          </a:xfrm>
          <a:prstGeom prst="rect">
            <a:avLst/>
          </a:prstGeom>
          <a:solidFill>
            <a:schemeClr val="accent1">
              <a:lumMod val="75000"/>
            </a:schemeClr>
          </a:solidFill>
          <a:ln w="9525">
            <a:noFill/>
            <a:miter lim="800000"/>
            <a:headEnd/>
            <a:tailEnd/>
          </a:ln>
          <a:effectLst/>
        </p:spPr>
        <p:txBody>
          <a:bodyPr wrap="square">
            <a:spAutoFit/>
          </a:bodyPr>
          <a:lstStyle/>
          <a:p>
            <a:pPr eaLnBrk="1" hangingPunct="1">
              <a:spcBef>
                <a:spcPct val="50000"/>
              </a:spcBef>
            </a:pPr>
            <a:r>
              <a:rPr lang="en-US" sz="2200" b="1" dirty="0">
                <a:latin typeface="Times New Roman" pitchFamily="18" charset="0"/>
              </a:rPr>
              <a:t>April 20, 1999</a:t>
            </a:r>
          </a:p>
          <a:p>
            <a:pPr eaLnBrk="1" hangingPunct="1">
              <a:spcBef>
                <a:spcPct val="50000"/>
              </a:spcBef>
              <a:buFontTx/>
              <a:buChar char="•"/>
            </a:pPr>
            <a:r>
              <a:rPr lang="en-US" sz="2200" b="1" dirty="0">
                <a:latin typeface="Times New Roman" pitchFamily="18" charset="0"/>
              </a:rPr>
              <a:t>Eric Harris and Dylan </a:t>
            </a:r>
            <a:r>
              <a:rPr lang="en-US" sz="2200" b="1" dirty="0" err="1">
                <a:latin typeface="Times New Roman" pitchFamily="18" charset="0"/>
              </a:rPr>
              <a:t>Klebold</a:t>
            </a:r>
            <a:r>
              <a:rPr lang="en-US" sz="2200" b="1" dirty="0">
                <a:latin typeface="Times New Roman" pitchFamily="18" charset="0"/>
              </a:rPr>
              <a:t> murder </a:t>
            </a:r>
            <a:r>
              <a:rPr lang="en-US" sz="2200" b="1" dirty="0" smtClean="0">
                <a:latin typeface="Times New Roman" pitchFamily="18" charset="0"/>
              </a:rPr>
              <a:t>13 and injure 21  </a:t>
            </a:r>
            <a:r>
              <a:rPr lang="en-US" sz="2200" b="1" dirty="0">
                <a:latin typeface="Times New Roman" pitchFamily="18" charset="0"/>
              </a:rPr>
              <a:t>in a high school </a:t>
            </a:r>
            <a:r>
              <a:rPr lang="en-US" sz="2200" b="1" dirty="0" smtClean="0">
                <a:latin typeface="Times New Roman" pitchFamily="18" charset="0"/>
              </a:rPr>
              <a:t>in Columbine, Colorado</a:t>
            </a:r>
            <a:r>
              <a:rPr lang="en-US" sz="2200" b="1" dirty="0">
                <a:latin typeface="Times New Roman" pitchFamily="18" charset="0"/>
              </a:rPr>
              <a:t>.</a:t>
            </a:r>
          </a:p>
          <a:p>
            <a:pPr eaLnBrk="1" hangingPunct="1">
              <a:spcBef>
                <a:spcPct val="50000"/>
              </a:spcBef>
              <a:buFontTx/>
              <a:buChar char="•"/>
            </a:pPr>
            <a:r>
              <a:rPr lang="en-US" sz="2200" b="1" dirty="0">
                <a:latin typeface="Times New Roman" pitchFamily="18" charset="0"/>
              </a:rPr>
              <a:t>Entire episode lasted an estimated 90 minutes</a:t>
            </a:r>
          </a:p>
        </p:txBody>
      </p:sp>
      <p:sp>
        <p:nvSpPr>
          <p:cNvPr id="68619" name="Text Box 11"/>
          <p:cNvSpPr txBox="1">
            <a:spLocks noChangeArrowheads="1"/>
          </p:cNvSpPr>
          <p:nvPr/>
        </p:nvSpPr>
        <p:spPr bwMode="auto">
          <a:xfrm>
            <a:off x="304800" y="4579026"/>
            <a:ext cx="6019800" cy="2031325"/>
          </a:xfrm>
          <a:prstGeom prst="rect">
            <a:avLst/>
          </a:prstGeom>
          <a:solidFill>
            <a:schemeClr val="tx1"/>
          </a:solidFill>
          <a:ln w="9525">
            <a:noFill/>
            <a:miter lim="800000"/>
            <a:headEnd/>
            <a:tailEnd/>
          </a:ln>
          <a:effectLst/>
        </p:spPr>
        <p:txBody>
          <a:bodyPr wrap="square">
            <a:spAutoFit/>
          </a:bodyPr>
          <a:lstStyle/>
          <a:p>
            <a:pPr eaLnBrk="1" hangingPunct="1">
              <a:spcBef>
                <a:spcPct val="50000"/>
              </a:spcBef>
              <a:buFontTx/>
              <a:buChar char="•"/>
            </a:pPr>
            <a:r>
              <a:rPr lang="en-US" sz="2200" b="1" dirty="0" smtClean="0">
                <a:solidFill>
                  <a:schemeClr val="accent5">
                    <a:lumMod val="50000"/>
                  </a:schemeClr>
                </a:solidFill>
                <a:latin typeface="Times New Roman" pitchFamily="18" charset="0"/>
                <a:cs typeface="Times New Roman" pitchFamily="18" charset="0"/>
              </a:rPr>
              <a:t>September 15, 1963</a:t>
            </a:r>
          </a:p>
          <a:p>
            <a:pPr eaLnBrk="1" hangingPunct="1">
              <a:spcBef>
                <a:spcPct val="50000"/>
              </a:spcBef>
              <a:buFontTx/>
              <a:buChar char="•"/>
            </a:pPr>
            <a:r>
              <a:rPr lang="en-US" sz="2200" b="1" dirty="0" smtClean="0">
                <a:solidFill>
                  <a:schemeClr val="accent5">
                    <a:lumMod val="50000"/>
                  </a:schemeClr>
                </a:solidFill>
                <a:latin typeface="Times New Roman" pitchFamily="18" charset="0"/>
                <a:cs typeface="Times New Roman" pitchFamily="18" charset="0"/>
              </a:rPr>
              <a:t>16th </a:t>
            </a:r>
            <a:r>
              <a:rPr lang="en-US" sz="2200" b="1" dirty="0">
                <a:solidFill>
                  <a:schemeClr val="accent5">
                    <a:lumMod val="50000"/>
                  </a:schemeClr>
                </a:solidFill>
                <a:latin typeface="Times New Roman" pitchFamily="18" charset="0"/>
                <a:cs typeface="Times New Roman" pitchFamily="18" charset="0"/>
              </a:rPr>
              <a:t>Street Baptist Church in Birmingham, </a:t>
            </a:r>
            <a:r>
              <a:rPr lang="en-US" sz="2200" b="1" dirty="0" smtClean="0">
                <a:solidFill>
                  <a:schemeClr val="accent5">
                    <a:lumMod val="50000"/>
                  </a:schemeClr>
                </a:solidFill>
                <a:latin typeface="Times New Roman" pitchFamily="18" charset="0"/>
                <a:cs typeface="Times New Roman" pitchFamily="18" charset="0"/>
              </a:rPr>
              <a:t>Alabama</a:t>
            </a:r>
            <a:r>
              <a:rPr lang="en-US" sz="2200" b="1" dirty="0">
                <a:solidFill>
                  <a:schemeClr val="accent5">
                    <a:lumMod val="50000"/>
                  </a:schemeClr>
                </a:solidFill>
                <a:latin typeface="Times New Roman" pitchFamily="18" charset="0"/>
                <a:cs typeface="Times New Roman" pitchFamily="18" charset="0"/>
              </a:rPr>
              <a:t> was </a:t>
            </a:r>
            <a:r>
              <a:rPr lang="en-US" sz="2200" b="1" dirty="0" smtClean="0">
                <a:solidFill>
                  <a:schemeClr val="accent5">
                    <a:lumMod val="50000"/>
                  </a:schemeClr>
                </a:solidFill>
                <a:latin typeface="Times New Roman" pitchFamily="18" charset="0"/>
                <a:cs typeface="Times New Roman" pitchFamily="18" charset="0"/>
              </a:rPr>
              <a:t>bombed by 4 KKK members killing 4 children  and injuring 22. </a:t>
            </a:r>
          </a:p>
          <a:p>
            <a:pPr eaLnBrk="1" hangingPunct="1">
              <a:spcBef>
                <a:spcPct val="50000"/>
              </a:spcBef>
            </a:pPr>
            <a:endParaRPr lang="en-US" b="1" dirty="0">
              <a:latin typeface="Times New Roman" pitchFamily="18" charset="0"/>
            </a:endParaRPr>
          </a:p>
        </p:txBody>
      </p:sp>
      <p:pic>
        <p:nvPicPr>
          <p:cNvPr id="68626" name="Picture 18" descr="http://www.english.illinois.edu/maps/poets/m_r/randall/bombing/damage.gif"/>
          <p:cNvPicPr>
            <a:picLocks noChangeAspect="1" noChangeArrowheads="1"/>
          </p:cNvPicPr>
          <p:nvPr/>
        </p:nvPicPr>
        <p:blipFill>
          <a:blip r:embed="rId3" cstate="print"/>
          <a:srcRect/>
          <a:stretch>
            <a:fillRect/>
          </a:stretch>
        </p:blipFill>
        <p:spPr bwMode="auto">
          <a:xfrm>
            <a:off x="6400800" y="4191000"/>
            <a:ext cx="1962150" cy="2419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dissolve">
                                      <p:cBhvr>
                                        <p:cTn id="7" dur="500"/>
                                        <p:tgtEl>
                                          <p:spTgt spid="686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9"/>
                                        </p:tgtEl>
                                        <p:attrNameLst>
                                          <p:attrName>style.visibility</p:attrName>
                                        </p:attrNameLst>
                                      </p:cBhvr>
                                      <p:to>
                                        <p:strVal val="visible"/>
                                      </p:to>
                                    </p:set>
                                    <p:animEffect transition="in" filter="dissolve">
                                      <p:cBhvr>
                                        <p:cTn id="12" dur="5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autoUpdateAnimBg="0"/>
      <p:bldP spid="6861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u="sng" dirty="0"/>
              <a:t>Spree Murderers</a:t>
            </a:r>
          </a:p>
        </p:txBody>
      </p:sp>
      <p:sp>
        <p:nvSpPr>
          <p:cNvPr id="69635" name="Rectangle 3"/>
          <p:cNvSpPr>
            <a:spLocks noGrp="1" noChangeArrowheads="1"/>
          </p:cNvSpPr>
          <p:nvPr>
            <p:ph type="body" idx="1"/>
          </p:nvPr>
        </p:nvSpPr>
        <p:spPr>
          <a:xfrm>
            <a:off x="76200" y="1214556"/>
            <a:ext cx="8763000" cy="4117975"/>
          </a:xfrm>
        </p:spPr>
        <p:txBody>
          <a:bodyPr/>
          <a:lstStyle/>
          <a:p>
            <a:r>
              <a:rPr lang="en-US" b="1" dirty="0"/>
              <a:t>A spree killer is much like a serial killer.</a:t>
            </a:r>
          </a:p>
          <a:p>
            <a:pPr lvl="1"/>
            <a:r>
              <a:rPr lang="en-US" sz="2000" b="1" dirty="0"/>
              <a:t>CHARACTERISTICS</a:t>
            </a:r>
          </a:p>
          <a:p>
            <a:pPr lvl="2"/>
            <a:r>
              <a:rPr lang="en-US" sz="2200" dirty="0">
                <a:solidFill>
                  <a:schemeClr val="accent2">
                    <a:lumMod val="40000"/>
                    <a:lumOff val="60000"/>
                  </a:schemeClr>
                </a:solidFill>
              </a:rPr>
              <a:t>Kills more than one person at two or more locations.</a:t>
            </a:r>
          </a:p>
          <a:p>
            <a:pPr lvl="2"/>
            <a:r>
              <a:rPr lang="en-US" sz="2200" dirty="0">
                <a:solidFill>
                  <a:schemeClr val="bg2">
                    <a:lumMod val="60000"/>
                    <a:lumOff val="40000"/>
                  </a:schemeClr>
                </a:solidFill>
              </a:rPr>
              <a:t>Happens quickly – with no cooling off period.</a:t>
            </a:r>
          </a:p>
          <a:p>
            <a:pPr lvl="2"/>
            <a:r>
              <a:rPr lang="en-US" sz="2200" dirty="0">
                <a:solidFill>
                  <a:schemeClr val="accent2">
                    <a:lumMod val="40000"/>
                    <a:lumOff val="60000"/>
                  </a:schemeClr>
                </a:solidFill>
              </a:rPr>
              <a:t>Killer is constantly moving…hiding, running, planning.</a:t>
            </a:r>
          </a:p>
          <a:p>
            <a:pPr lvl="2"/>
            <a:r>
              <a:rPr lang="en-US" sz="2200" dirty="0">
                <a:solidFill>
                  <a:schemeClr val="bg2">
                    <a:lumMod val="60000"/>
                    <a:lumOff val="40000"/>
                  </a:schemeClr>
                </a:solidFill>
              </a:rPr>
              <a:t>Often end with suicide.</a:t>
            </a:r>
          </a:p>
        </p:txBody>
      </p:sp>
      <p:pic>
        <p:nvPicPr>
          <p:cNvPr id="69637" name="Picture 5" descr="link"/>
          <p:cNvPicPr>
            <a:picLocks noChangeAspect="1" noChangeArrowheads="1"/>
          </p:cNvPicPr>
          <p:nvPr/>
        </p:nvPicPr>
        <p:blipFill>
          <a:blip r:embed="rId2" cstate="print"/>
          <a:srcRect/>
          <a:stretch>
            <a:fillRect/>
          </a:stretch>
        </p:blipFill>
        <p:spPr bwMode="auto">
          <a:xfrm>
            <a:off x="228600" y="4437062"/>
            <a:ext cx="1571625" cy="1952625"/>
          </a:xfrm>
          <a:prstGeom prst="rect">
            <a:avLst/>
          </a:prstGeom>
          <a:noFill/>
        </p:spPr>
      </p:pic>
      <p:sp>
        <p:nvSpPr>
          <p:cNvPr id="69638" name="Text Box 6"/>
          <p:cNvSpPr txBox="1">
            <a:spLocks noChangeArrowheads="1"/>
          </p:cNvSpPr>
          <p:nvPr/>
        </p:nvSpPr>
        <p:spPr bwMode="auto">
          <a:xfrm>
            <a:off x="1800225" y="4289944"/>
            <a:ext cx="2590800" cy="2292350"/>
          </a:xfrm>
          <a:prstGeom prst="rect">
            <a:avLst/>
          </a:prstGeom>
          <a:noFill/>
          <a:ln w="38100">
            <a:solidFill>
              <a:schemeClr val="bg2">
                <a:lumMod val="60000"/>
                <a:lumOff val="40000"/>
              </a:schemeClr>
            </a:solidFill>
            <a:miter lim="800000"/>
            <a:headEnd/>
            <a:tailEnd/>
          </a:ln>
          <a:effectLst/>
        </p:spPr>
        <p:txBody>
          <a:bodyPr wrap="square">
            <a:spAutoFit/>
          </a:bodyPr>
          <a:lstStyle/>
          <a:p>
            <a:pPr eaLnBrk="1" hangingPunct="1">
              <a:spcBef>
                <a:spcPct val="50000"/>
              </a:spcBef>
              <a:buFontTx/>
              <a:buChar char="•"/>
            </a:pPr>
            <a:r>
              <a:rPr lang="en-US" dirty="0">
                <a:latin typeface="Times New Roman" pitchFamily="18" charset="0"/>
              </a:rPr>
              <a:t> 1997</a:t>
            </a:r>
          </a:p>
          <a:p>
            <a:pPr eaLnBrk="1" hangingPunct="1">
              <a:spcBef>
                <a:spcPct val="50000"/>
              </a:spcBef>
              <a:buFontTx/>
              <a:buChar char="•"/>
            </a:pPr>
            <a:r>
              <a:rPr lang="en-US" dirty="0">
                <a:latin typeface="Times New Roman" pitchFamily="18" charset="0"/>
              </a:rPr>
              <a:t>Andrew </a:t>
            </a:r>
            <a:r>
              <a:rPr lang="en-US" dirty="0" err="1">
                <a:latin typeface="Times New Roman" pitchFamily="18" charset="0"/>
              </a:rPr>
              <a:t>Cunanan</a:t>
            </a:r>
            <a:endParaRPr lang="en-US" dirty="0">
              <a:latin typeface="Times New Roman" pitchFamily="18" charset="0"/>
            </a:endParaRPr>
          </a:p>
          <a:p>
            <a:pPr eaLnBrk="1" hangingPunct="1">
              <a:spcBef>
                <a:spcPct val="50000"/>
              </a:spcBef>
              <a:buFontTx/>
              <a:buChar char="•"/>
            </a:pPr>
            <a:r>
              <a:rPr lang="en-US" dirty="0">
                <a:latin typeface="Times New Roman" pitchFamily="18" charset="0"/>
              </a:rPr>
              <a:t>Killed 5 men in 4 states (</a:t>
            </a:r>
            <a:r>
              <a:rPr lang="en-US" dirty="0" err="1">
                <a:latin typeface="Times New Roman" pitchFamily="18" charset="0"/>
              </a:rPr>
              <a:t>Mn</a:t>
            </a:r>
            <a:r>
              <a:rPr lang="en-US" dirty="0" smtClean="0">
                <a:latin typeface="Times New Roman" pitchFamily="18" charset="0"/>
              </a:rPr>
              <a:t>, Il. NJ, </a:t>
            </a:r>
            <a:r>
              <a:rPr lang="en-US" dirty="0" err="1" smtClean="0">
                <a:latin typeface="Times New Roman" pitchFamily="18" charset="0"/>
              </a:rPr>
              <a:t>Fl</a:t>
            </a:r>
            <a:r>
              <a:rPr lang="en-US" dirty="0">
                <a:latin typeface="Times New Roman" pitchFamily="18" charset="0"/>
              </a:rPr>
              <a:t>) </a:t>
            </a:r>
          </a:p>
          <a:p>
            <a:pPr eaLnBrk="1" hangingPunct="1">
              <a:spcBef>
                <a:spcPct val="50000"/>
              </a:spcBef>
              <a:buFontTx/>
              <a:buChar char="•"/>
            </a:pPr>
            <a:r>
              <a:rPr lang="en-US" dirty="0">
                <a:latin typeface="Times New Roman" pitchFamily="18" charset="0"/>
              </a:rPr>
              <a:t>Time: 3 months</a:t>
            </a:r>
          </a:p>
          <a:p>
            <a:pPr eaLnBrk="1" hangingPunct="1">
              <a:spcBef>
                <a:spcPct val="50000"/>
              </a:spcBef>
              <a:buFontTx/>
              <a:buChar char="•"/>
            </a:pPr>
            <a:r>
              <a:rPr lang="en-US" dirty="0">
                <a:latin typeface="Times New Roman" pitchFamily="18" charset="0"/>
              </a:rPr>
              <a:t>Committed suicide</a:t>
            </a:r>
          </a:p>
        </p:txBody>
      </p:sp>
      <p:pic>
        <p:nvPicPr>
          <p:cNvPr id="69640" name="Picture 8" descr="couple"/>
          <p:cNvPicPr>
            <a:picLocks noChangeAspect="1" noChangeArrowheads="1"/>
          </p:cNvPicPr>
          <p:nvPr/>
        </p:nvPicPr>
        <p:blipFill>
          <a:blip r:embed="rId3" cstate="print"/>
          <a:srcRect/>
          <a:stretch>
            <a:fillRect/>
          </a:stretch>
        </p:blipFill>
        <p:spPr bwMode="auto">
          <a:xfrm>
            <a:off x="4724400" y="4353395"/>
            <a:ext cx="1646238" cy="2085975"/>
          </a:xfrm>
          <a:prstGeom prst="rect">
            <a:avLst/>
          </a:prstGeom>
          <a:noFill/>
        </p:spPr>
      </p:pic>
      <p:sp>
        <p:nvSpPr>
          <p:cNvPr id="69641" name="Text Box 9"/>
          <p:cNvSpPr txBox="1">
            <a:spLocks noChangeArrowheads="1"/>
          </p:cNvSpPr>
          <p:nvPr/>
        </p:nvSpPr>
        <p:spPr bwMode="auto">
          <a:xfrm>
            <a:off x="6370638" y="3883736"/>
            <a:ext cx="2468562" cy="2723823"/>
          </a:xfrm>
          <a:prstGeom prst="rect">
            <a:avLst/>
          </a:prstGeom>
          <a:noFill/>
          <a:ln w="38100">
            <a:solidFill>
              <a:schemeClr val="bg2">
                <a:lumMod val="60000"/>
                <a:lumOff val="40000"/>
              </a:schemeClr>
            </a:solidFill>
            <a:miter lim="800000"/>
            <a:headEnd/>
            <a:tailEnd/>
          </a:ln>
          <a:effectLst/>
        </p:spPr>
        <p:txBody>
          <a:bodyPr wrap="square">
            <a:spAutoFit/>
          </a:bodyPr>
          <a:lstStyle/>
          <a:p>
            <a:pPr eaLnBrk="1" hangingPunct="1">
              <a:spcBef>
                <a:spcPct val="50000"/>
              </a:spcBef>
              <a:buFontTx/>
              <a:buChar char="•"/>
            </a:pPr>
            <a:r>
              <a:rPr lang="en-US" dirty="0">
                <a:latin typeface="Times New Roman" pitchFamily="18" charset="0"/>
              </a:rPr>
              <a:t>1957-1958</a:t>
            </a:r>
          </a:p>
          <a:p>
            <a:pPr eaLnBrk="1" hangingPunct="1">
              <a:spcBef>
                <a:spcPct val="50000"/>
              </a:spcBef>
              <a:buFontTx/>
              <a:buChar char="•"/>
            </a:pPr>
            <a:r>
              <a:rPr lang="en-US" dirty="0">
                <a:latin typeface="Times New Roman" pitchFamily="18" charset="0"/>
              </a:rPr>
              <a:t>Charles </a:t>
            </a:r>
            <a:r>
              <a:rPr lang="en-US" dirty="0" err="1">
                <a:latin typeface="Times New Roman" pitchFamily="18" charset="0"/>
              </a:rPr>
              <a:t>Starkweather</a:t>
            </a:r>
            <a:r>
              <a:rPr lang="en-US" dirty="0">
                <a:latin typeface="Times New Roman" pitchFamily="18" charset="0"/>
              </a:rPr>
              <a:t> and </a:t>
            </a:r>
            <a:r>
              <a:rPr lang="en-US" dirty="0" err="1">
                <a:latin typeface="Times New Roman" pitchFamily="18" charset="0"/>
              </a:rPr>
              <a:t>Caril</a:t>
            </a:r>
            <a:r>
              <a:rPr lang="en-US" dirty="0">
                <a:latin typeface="Times New Roman" pitchFamily="18" charset="0"/>
              </a:rPr>
              <a:t> Fugate.</a:t>
            </a:r>
          </a:p>
          <a:p>
            <a:pPr eaLnBrk="1" hangingPunct="1">
              <a:spcBef>
                <a:spcPct val="50000"/>
              </a:spcBef>
              <a:buFontTx/>
              <a:buChar char="•"/>
            </a:pPr>
            <a:r>
              <a:rPr lang="en-US" dirty="0">
                <a:latin typeface="Times New Roman" pitchFamily="18" charset="0"/>
              </a:rPr>
              <a:t>Murdered 11 people in 6 weeks – Nebraska</a:t>
            </a:r>
          </a:p>
          <a:p>
            <a:pPr eaLnBrk="1" hangingPunct="1">
              <a:spcBef>
                <a:spcPct val="50000"/>
              </a:spcBef>
              <a:buFontTx/>
              <a:buChar char="•"/>
            </a:pPr>
            <a:r>
              <a:rPr lang="en-US" dirty="0" err="1">
                <a:latin typeface="Times New Roman" pitchFamily="18" charset="0"/>
              </a:rPr>
              <a:t>Starkweather</a:t>
            </a:r>
            <a:r>
              <a:rPr lang="en-US" dirty="0">
                <a:latin typeface="Times New Roman" pitchFamily="18" charset="0"/>
              </a:rPr>
              <a:t> …got the chair 1959. Fugate.. Paroled in 1977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dissolv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dissolv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dissolve">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dissolve">
                                      <p:cBhvr>
                                        <p:cTn id="22" dur="500"/>
                                        <p:tgtEl>
                                          <p:spTgt spid="69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dissolve">
                                      <p:cBhvr>
                                        <p:cTn id="27" dur="500"/>
                                        <p:tgtEl>
                                          <p:spTgt spid="696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9635">
                                            <p:txEl>
                                              <p:pRg st="5" end="5"/>
                                            </p:txEl>
                                          </p:spTgt>
                                        </p:tgtEl>
                                        <p:attrNameLst>
                                          <p:attrName>style.visibility</p:attrName>
                                        </p:attrNameLst>
                                      </p:cBhvr>
                                      <p:to>
                                        <p:strVal val="visible"/>
                                      </p:to>
                                    </p:set>
                                    <p:animEffect transition="in" filter="dissolve">
                                      <p:cBhvr>
                                        <p:cTn id="32" dur="500"/>
                                        <p:tgtEl>
                                          <p:spTgt spid="696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69637"/>
                                        </p:tgtEl>
                                        <p:attrNameLst>
                                          <p:attrName>style.visibility</p:attrName>
                                        </p:attrNameLst>
                                      </p:cBhvr>
                                      <p:to>
                                        <p:strVal val="visible"/>
                                      </p:to>
                                    </p:set>
                                    <p:animEffect transition="in" filter="plus(in)">
                                      <p:cBhvr>
                                        <p:cTn id="37" dur="2000"/>
                                        <p:tgtEl>
                                          <p:spTgt spid="6963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9638"/>
                                        </p:tgtEl>
                                        <p:attrNameLst>
                                          <p:attrName>style.visibility</p:attrName>
                                        </p:attrNameLst>
                                      </p:cBhvr>
                                      <p:to>
                                        <p:strVal val="visible"/>
                                      </p:to>
                                    </p:set>
                                    <p:anim calcmode="lin" valueType="num">
                                      <p:cBhvr additive="base">
                                        <p:cTn id="42" dur="500" fill="hold"/>
                                        <p:tgtEl>
                                          <p:spTgt spid="69638"/>
                                        </p:tgtEl>
                                        <p:attrNameLst>
                                          <p:attrName>ppt_x</p:attrName>
                                        </p:attrNameLst>
                                      </p:cBhvr>
                                      <p:tavLst>
                                        <p:tav tm="0">
                                          <p:val>
                                            <p:strVal val="#ppt_x"/>
                                          </p:val>
                                        </p:tav>
                                        <p:tav tm="100000">
                                          <p:val>
                                            <p:strVal val="#ppt_x"/>
                                          </p:val>
                                        </p:tav>
                                      </p:tavLst>
                                    </p:anim>
                                    <p:anim calcmode="lin" valueType="num">
                                      <p:cBhvr additive="base">
                                        <p:cTn id="43"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9640"/>
                                        </p:tgtEl>
                                        <p:attrNameLst>
                                          <p:attrName>style.visibility</p:attrName>
                                        </p:attrNameLst>
                                      </p:cBhvr>
                                      <p:to>
                                        <p:strVal val="visible"/>
                                      </p:to>
                                    </p:set>
                                    <p:animEffect transition="in" filter="circle(in)">
                                      <p:cBhvr>
                                        <p:cTn id="48" dur="2000"/>
                                        <p:tgtEl>
                                          <p:spTgt spid="6964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9641">
                                            <p:txEl>
                                              <p:pRg st="0" end="0"/>
                                            </p:txEl>
                                          </p:spTgt>
                                        </p:tgtEl>
                                        <p:attrNameLst>
                                          <p:attrName>style.visibility</p:attrName>
                                        </p:attrNameLst>
                                      </p:cBhvr>
                                      <p:to>
                                        <p:strVal val="visible"/>
                                      </p:to>
                                    </p:set>
                                    <p:animEffect transition="in" filter="dissolve">
                                      <p:cBhvr>
                                        <p:cTn id="53" dur="500"/>
                                        <p:tgtEl>
                                          <p:spTgt spid="69641">
                                            <p:txEl>
                                              <p:pRg st="0" end="0"/>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69641">
                                            <p:txEl>
                                              <p:pRg st="1" end="1"/>
                                            </p:txEl>
                                          </p:spTgt>
                                        </p:tgtEl>
                                        <p:attrNameLst>
                                          <p:attrName>style.visibility</p:attrName>
                                        </p:attrNameLst>
                                      </p:cBhvr>
                                      <p:to>
                                        <p:strVal val="visible"/>
                                      </p:to>
                                    </p:set>
                                    <p:animEffect transition="in" filter="dissolve">
                                      <p:cBhvr>
                                        <p:cTn id="56" dur="500"/>
                                        <p:tgtEl>
                                          <p:spTgt spid="69641">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69641">
                                            <p:txEl>
                                              <p:pRg st="2" end="2"/>
                                            </p:txEl>
                                          </p:spTgt>
                                        </p:tgtEl>
                                        <p:attrNameLst>
                                          <p:attrName>style.visibility</p:attrName>
                                        </p:attrNameLst>
                                      </p:cBhvr>
                                      <p:to>
                                        <p:strVal val="visible"/>
                                      </p:to>
                                    </p:set>
                                    <p:animEffect transition="in" filter="dissolve">
                                      <p:cBhvr>
                                        <p:cTn id="59" dur="500"/>
                                        <p:tgtEl>
                                          <p:spTgt spid="69641">
                                            <p:txEl>
                                              <p:pRg st="2" end="2"/>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69641">
                                            <p:txEl>
                                              <p:pRg st="3" end="3"/>
                                            </p:txEl>
                                          </p:spTgt>
                                        </p:tgtEl>
                                        <p:attrNameLst>
                                          <p:attrName>style.visibility</p:attrName>
                                        </p:attrNameLst>
                                      </p:cBhvr>
                                      <p:to>
                                        <p:strVal val="visible"/>
                                      </p:to>
                                    </p:set>
                                    <p:animEffect transition="in" filter="dissolve">
                                      <p:cBhvr>
                                        <p:cTn id="62" dur="500"/>
                                        <p:tgtEl>
                                          <p:spTgt spid="696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2400"/>
            <a:ext cx="8229600" cy="1143000"/>
          </a:xfrm>
        </p:spPr>
        <p:txBody>
          <a:bodyPr/>
          <a:lstStyle/>
          <a:p>
            <a:r>
              <a:rPr lang="en-US" u="sng" dirty="0"/>
              <a:t>The Serial Killer</a:t>
            </a:r>
          </a:p>
        </p:txBody>
      </p:sp>
      <p:sp>
        <p:nvSpPr>
          <p:cNvPr id="70659" name="Rectangle 3"/>
          <p:cNvSpPr>
            <a:spLocks noGrp="1" noChangeArrowheads="1"/>
          </p:cNvSpPr>
          <p:nvPr>
            <p:ph type="body" idx="1"/>
          </p:nvPr>
        </p:nvSpPr>
        <p:spPr>
          <a:xfrm>
            <a:off x="228600" y="1295400"/>
            <a:ext cx="8915400" cy="4083050"/>
          </a:xfrm>
        </p:spPr>
        <p:txBody>
          <a:bodyPr/>
          <a:lstStyle/>
          <a:p>
            <a:r>
              <a:rPr lang="en-US" sz="2500" dirty="0"/>
              <a:t> </a:t>
            </a:r>
            <a:r>
              <a:rPr lang="en-US" sz="2500" b="1" dirty="0" smtClean="0"/>
              <a:t>Kill </a:t>
            </a:r>
            <a:r>
              <a:rPr lang="en-US" sz="2500" b="1" dirty="0"/>
              <a:t>three or more </a:t>
            </a:r>
            <a:r>
              <a:rPr lang="en-US" sz="2500" b="1" dirty="0" smtClean="0"/>
              <a:t>people</a:t>
            </a:r>
            <a:r>
              <a:rPr lang="en-US" sz="2500" b="1" baseline="30000" dirty="0"/>
              <a:t> </a:t>
            </a:r>
            <a:r>
              <a:rPr lang="en-US" sz="2500" b="1" dirty="0" smtClean="0"/>
              <a:t>over </a:t>
            </a:r>
            <a:r>
              <a:rPr lang="en-US" sz="2500" b="1" dirty="0"/>
              <a:t>a period of more than a </a:t>
            </a:r>
            <a:r>
              <a:rPr lang="en-US" sz="2500" b="1" dirty="0" smtClean="0"/>
              <a:t>month</a:t>
            </a:r>
            <a:endParaRPr lang="en-US" sz="2500" b="1" dirty="0"/>
          </a:p>
          <a:p>
            <a:r>
              <a:rPr lang="en-US" sz="2500" b="1" dirty="0">
                <a:solidFill>
                  <a:schemeClr val="bg2">
                    <a:lumMod val="60000"/>
                    <a:lumOff val="40000"/>
                  </a:schemeClr>
                </a:solidFill>
              </a:rPr>
              <a:t>Cooling off time in between….</a:t>
            </a:r>
            <a:r>
              <a:rPr lang="en-US" sz="2500" b="1" dirty="0" smtClean="0">
                <a:solidFill>
                  <a:schemeClr val="bg2">
                    <a:lumMod val="60000"/>
                    <a:lumOff val="40000"/>
                  </a:schemeClr>
                </a:solidFill>
              </a:rPr>
              <a:t>may be </a:t>
            </a:r>
            <a:r>
              <a:rPr lang="en-US" sz="2500" b="1" dirty="0">
                <a:solidFill>
                  <a:schemeClr val="bg2">
                    <a:lumMod val="60000"/>
                    <a:lumOff val="40000"/>
                  </a:schemeClr>
                </a:solidFill>
              </a:rPr>
              <a:t>as long as 3 </a:t>
            </a:r>
            <a:r>
              <a:rPr lang="en-US" sz="2500" b="1" dirty="0" smtClean="0">
                <a:solidFill>
                  <a:schemeClr val="bg2">
                    <a:lumMod val="60000"/>
                    <a:lumOff val="40000"/>
                  </a:schemeClr>
                </a:solidFill>
              </a:rPr>
              <a:t>months</a:t>
            </a:r>
            <a:endParaRPr lang="en-US" sz="2500" b="1" dirty="0">
              <a:solidFill>
                <a:schemeClr val="bg2">
                  <a:lumMod val="60000"/>
                  <a:lumOff val="40000"/>
                </a:schemeClr>
              </a:solidFill>
            </a:endParaRPr>
          </a:p>
          <a:p>
            <a:r>
              <a:rPr lang="en-US" sz="2500" b="1" dirty="0"/>
              <a:t>Uses the time to unwind…come down off the “killing </a:t>
            </a:r>
            <a:r>
              <a:rPr lang="en-US" sz="2500" b="1" dirty="0" smtClean="0"/>
              <a:t>high”</a:t>
            </a:r>
            <a:endParaRPr lang="en-US" sz="2500" b="1" dirty="0"/>
          </a:p>
          <a:p>
            <a:r>
              <a:rPr lang="en-US" sz="2500" b="1" dirty="0" smtClean="0">
                <a:solidFill>
                  <a:schemeClr val="bg2">
                    <a:lumMod val="60000"/>
                    <a:lumOff val="40000"/>
                  </a:schemeClr>
                </a:solidFill>
              </a:rPr>
              <a:t>Motivation for killing is usually based on psychological gratification</a:t>
            </a:r>
          </a:p>
          <a:p>
            <a:r>
              <a:rPr lang="en-US" sz="2500" b="1" dirty="0" smtClean="0"/>
              <a:t>Rarely display a clearly define or rational motive</a:t>
            </a:r>
            <a:endParaRPr lang="en-US" sz="2500" b="1" dirty="0"/>
          </a:p>
        </p:txBody>
      </p:sp>
      <p:pic>
        <p:nvPicPr>
          <p:cNvPr id="70660" name="Picture 4" descr="charles%20manson"/>
          <p:cNvPicPr>
            <a:picLocks noChangeAspect="1" noChangeArrowheads="1"/>
          </p:cNvPicPr>
          <p:nvPr/>
        </p:nvPicPr>
        <p:blipFill>
          <a:blip r:embed="rId3" cstate="print"/>
          <a:srcRect/>
          <a:stretch>
            <a:fillRect/>
          </a:stretch>
        </p:blipFill>
        <p:spPr bwMode="auto">
          <a:xfrm>
            <a:off x="304800" y="4876800"/>
            <a:ext cx="1447800" cy="1524000"/>
          </a:xfrm>
          <a:prstGeom prst="rect">
            <a:avLst/>
          </a:prstGeom>
          <a:noFill/>
        </p:spPr>
      </p:pic>
      <p:pic>
        <p:nvPicPr>
          <p:cNvPr id="70662" name="Picture 6" descr="31-green-river-killer"/>
          <p:cNvPicPr>
            <a:picLocks noChangeAspect="1" noChangeArrowheads="1"/>
          </p:cNvPicPr>
          <p:nvPr/>
        </p:nvPicPr>
        <p:blipFill>
          <a:blip r:embed="rId4" cstate="print"/>
          <a:srcRect/>
          <a:stretch>
            <a:fillRect/>
          </a:stretch>
        </p:blipFill>
        <p:spPr bwMode="auto">
          <a:xfrm>
            <a:off x="3962400" y="4648200"/>
            <a:ext cx="1676400" cy="1676400"/>
          </a:xfrm>
          <a:prstGeom prst="rect">
            <a:avLst/>
          </a:prstGeom>
          <a:noFill/>
        </p:spPr>
      </p:pic>
      <p:pic>
        <p:nvPicPr>
          <p:cNvPr id="70663" name="Picture 7" descr="jeffrey_dahmer"/>
          <p:cNvPicPr>
            <a:picLocks noChangeAspect="1" noChangeArrowheads="1"/>
          </p:cNvPicPr>
          <p:nvPr/>
        </p:nvPicPr>
        <p:blipFill>
          <a:blip r:embed="rId5" cstate="print"/>
          <a:srcRect/>
          <a:stretch>
            <a:fillRect/>
          </a:stretch>
        </p:blipFill>
        <p:spPr bwMode="auto">
          <a:xfrm>
            <a:off x="5791200" y="4495800"/>
            <a:ext cx="1524000" cy="2053645"/>
          </a:xfrm>
          <a:prstGeom prst="rect">
            <a:avLst/>
          </a:prstGeom>
          <a:noFill/>
        </p:spPr>
      </p:pic>
      <p:pic>
        <p:nvPicPr>
          <p:cNvPr id="70667" name="Picture 11" descr="http://3.bp.blogspot.com/_352xV8C14UE/SClWkmDVmsI/AAAAAAAACL0/wjz_vYN9ZjY/s320/Rader-pleads-guilty200.jpg"/>
          <p:cNvPicPr>
            <a:picLocks noChangeAspect="1" noChangeArrowheads="1"/>
          </p:cNvPicPr>
          <p:nvPr/>
        </p:nvPicPr>
        <p:blipFill>
          <a:blip r:embed="rId6" cstate="print"/>
          <a:srcRect/>
          <a:stretch>
            <a:fillRect/>
          </a:stretch>
        </p:blipFill>
        <p:spPr bwMode="auto">
          <a:xfrm>
            <a:off x="7391400" y="4572000"/>
            <a:ext cx="1608240" cy="1600200"/>
          </a:xfrm>
          <a:prstGeom prst="rect">
            <a:avLst/>
          </a:prstGeom>
          <a:noFill/>
        </p:spPr>
      </p:pic>
      <p:sp>
        <p:nvSpPr>
          <p:cNvPr id="70669" name="AutoShape 13" descr="data:image/jpeg;base64,/9j/4AAQSkZJRgABAQAAAQABAAD/2wCEAAkGBhQSERQUExQVFRQWFRoYFxcXGB0XHBoYFxcYGhcYFxweHCceGBwjGhgcIC8gIycpLCwsHB8xNTAqNSYrLCkBCQoKBQUFDQUFDSkYEhgpKSkpKSkpKSkpKSkpKSkpKSkpKSkpKSkpKSkpKSkpKSkpKSkpKSkpKSkpKSkpKSkpKf/AABEIAMUA/wMBIgACEQEDEQH/xAAcAAABBQEBAQAAAAAAAAAAAAAFAgMEBgcAAQj/xABFEAACAQIEAwYDBQcBBwIHAAABAhEAAwQSITEFBkETIlFhcYEHMpFCUqGx8BQjM2LB0eGCFkNTY3Ki8SSSFYSjssLE4v/EABQBAQAAAAAAAAAAAAAAAAAAAAD/xAAUEQEAAAAAAAAAAAAAAAAAAAAA/9oADAMBAAIRAxEAPwDNTTbin2FNNQMmmiKeYU01ApVpaiuSvRQeudKjk085qOTQOodKYu71JtDSmbw1oELSGpa029AtKkWzUa2akWxQLauJ0pJr07UEG7vXJXXa8QUCzSaURSaBSik36UppF40DQqTbFRlGtSrY0oGbtNU7epFq2WICgknQAUCSancOwxuNGkdSanPy6LUdtcGYwciakA/eOwPpNHeD4DIRCQCsjznT1P8A5oH+XrJOISyqgI3zN0iN6smFw1rDNdvGGPeCnwImSB/WoVsi3bi3KM75WY7wY0HQQKE8zYspbCIe7qAepGo1oBON5muXmyDYkz7nUijKcQRIuP3oUCPPY1TrF0Ksxr409dv5lUT0oJLGmXp8imbhoG2pg7087VHY60Ehdq5abB0r1TQKeo7VIuCneG8DvYhgLaEidWJAAB6nyoI9tidqbawzNAUyTAEdfCruGtcOyoFNy82pJLKQekBNY8AW8zUi5x0lAz2QbimVYkDKDr1lvbrQVFeW75Q3AhCD7TQqk+AJ61AxeBdPmGniNR7HrR3iHEsSW7Q5mQbgE6AR5RtGokDxqzcN49bxAZRbUwCQhyiQIjNoc2gOgBM0Gb21qTbGlS+KWEZmZMqxrlEjQnwO3tpUG0aBVwUmdK64a5RpQQrh1rxDXt0a16ooPC1dmpRSkxQLU0i8KWgpN+gaSpS7VESpINAzdqw8i4A3LzZdbmQraUbl20keiz9aAOK1/wCA/LWl3GuOvZWp8Ym4w+oX/wB1AZ5a+Fi237TEw7bwDIn18KMc28FsphmaAmQSpAA1A2FWxjVR+Jg/9C5mMpDR4gHagxzjvFpREEzmzGd5J/xUbi/EA+QzmyGGHkR0oHjcYWbXpXnD0LOFn5qCVjUHYpl+ySG9zoal8M4eLlkme+rDT+Uj+9Kw95EOVhKMIbyifxpi5jsrxb2iJ8qB4vTLmlmm2oEO2lMdaeemgNaBQNKQ12WpHD8LnuKvnrPQDUkx0igI8I4QLjAvmKxOVVJJ1O52UaHr4+tWQcbWxFq2gYDUkMLahj8qqNS3iWJM9IGhFcXxmIFq2EgWssDKvdMDWOkdaGYaTbDEFrjN3FGpOXVneOmsACgP4nHW7Sk3rTIxGgBOpMbDqJ1nMDvrTdnF27Vy3cuOoVxItsgYCQcslSTH6moVzJftsbxSzcXRQ2ZiRIJZAD3DprOhB0pi+cJ+zsBNy5ppcJRhqZyQSo3nUf5B7H3hdGUXGdCSIB2A9dSIjT6xQDhrG3eygsCZCwJOoIkbSdaShZNVc7dYnX3386fwSZri3NcqnUkZgNfqdaCdzIvY5RmW4CJhkhxpqCeo1/8AFCsmuiso3BbwNe8bxfaYy4/yhmzRMxOpgnUifGii8TPZdgrS7sNd4WNRPifIfXoAa4K8XanLrd4oSCRsQInpFNxpQQ7p1r1TXl3euUUDjPXTXhrygcWmr5pxFry4lBGU1KWo+SpCCgQ6ydN+n9q+qeXuFDCYSxh1H8O2FaOrxLn3ck188cg8DOL4jh7cSocXH/6LRzN9YC+9fS9y4CYnWgbN7xqjc74ztYtCTm0IH68vyozzHxc2YUuiluhYKfof151SeXua7GIxy2yxJk6kRLDbXT8qDJOLWcl11iIYik4K5lYN4a1c/ifwEWsRmXZpJ8zVGc0EjFvqSuqkyPI03h8cV8D661YeDcvjEoFAIY22Kt0zJqQfaqxdtlSQdwYNAeFNtToRvA02UPgaBu5tTS07dFNpQOLRjl7Q3DH2CJPRfmb3OUADqSKEUQ4dislu6NZKgj2Yb9Tp0/tQExxDtbXZOIywwB2MwpB8wBOYeFM/wQMjOrRuCVOXUwwgwNfD60MfHsWzaDSNaZxmNB3AYx0J/RoFcRulmDiQvyjUEgDpPqfCod5ZbM5OupJ1P+T71I4dhnude74DarHwvk03GGbagrGCwT4q8ERT0+nifCt95f5Gs2MOEZFYle8Y/Ko3KvKCYZRCyTBJ22PU779KtJxqzlkFtyqiYHiR0HrFBlXM/wAGSzvdw90AQSLTA66bBtY9way3GWLuGco6m2+3gY9eor6dxOMEGCDPnp9azj4i8sG9a7RBLKJJ/XTb9GgyGzOYGZPn/Wp7GhzoysQ0g7Gi+NsG2QpUrCqdTMgqGDSCZkEGaAVdOterXXBrSqD2lSBSZpE0DouV116Rbrr1AgXKkos1EtipdrSgs3IHGDhr18hXZ3w720KEAhiyEGW0UQN/SAai4TjeMvXmQdqzj7IuskZSSS5+Zt9gRUvl4X8Ui4e2c3YO13s5jNacAXcs6Su/+ryqdzLgbmFZsocpeNti6aagEW7kjbMHYHxmgi8OvWluMuMU3CdIRsoU6zIBBb3old4VZBBw1sW9RDCSSQN5JkVI5Y5XOMdmZZCwC0zJI0E9PE6z9aumN4fbw4CIFkCCYkjbSd6Cpcx2GxODZrikXbPU6ZgetZfcw5nymK3rh+G7RbiXAcpWCI6E1WG5Aso+7MJkAnTymgTy264QWEZSReBCnwYiN6zjmDB5MVdXwc/nW58L4XbuC2rrrabMnqBWbc+4ELxEgfaEnr0oGf2hfEUi5eG80JYV4aD3FGoqDWnGNIWgciifCsGClx2HdAhTMd4/nA1/80Np9sYwRUDHLqY1iTHT2oIb/P8AhRteWS4BkkETp6VX7h1rSeXb+eypGvdHh/XQa9aD3gfKmVRI16agAe/WrdwrCoh0OY9QgJj/AFbAe4qIL8dUnxdizGP5VUj9dKeW/dbZrpHgAEXXwmgI4ziJUQZLH5bSsQSPFyOnuB61EtXnf93mUmZyWhCr7jc+enrUHFtJIgyTr1J8p3Pqalf7R2cFZloUnptPkAOv+daA5a4R3dYX8J9zNM4zBsFMggHQCQZ9/CffWs4478TWxBgMtpOhYa+oUfmah8P53uKxi6bimAwI6D2GsUA34k8DNvEW3QQt0AHoO0Bj+1Pc38ANi1YzMr5c9pbqmVuIpDIZ2kFnETp9Ku/M3CxisFmyyystxfMzt7jTT8ah8Q5NuJwS6rwz2bjX0I6IpCsPKUlo8hQY/dGtdXt0a15FB44rwCvXrhQKRa9vCvFNe3zQMpU6zbkVAtmpiXoFBsvwq5TXD4V8Zd+e8pCfy2QdSPNiPoB4mvOO2kuBMKhcB7qkGMrJbzBrgWfn1EjwnwqEPisDZU2rSFUVVFuYIgAR6CN/ShWO58u4u5h27Hs3tXQQF1zagEA7jSd6DSLnEVsKUt2yirsICyW3Pnpv1odZ1csdjrOb3A6+MxHSm7+JzyZJExB6Tv8Aj0qPexOWIhQfzH4UFjwVvMpIiQNRJP4+Z/Kh2MtSfX9fr0qInHlTKs6aA9fpU69BOu39+tALOJNtpG/5/r9RQ7E8NtXbpvEAuRuT+VS8fb0nT9f5qBhsVBg+P68vGgzZq96UhjXoNA21IB1pTU2G1oH6Uuoimg1OIaCNiLZB1q3cm3v3YBI0J3/Cq/3Se8JH61FS+VLht3zbJ0YSPOP7ig0m5zPYweRHEsVBJUwBmO0DfTWai8Q+KSKYW0x82GX0Ou9VvH2ypd1E3W0Vj08MvgfyoFxDgQKI4Zxc2uKwOpmcysJBEGIMbdaC82uZy6kqok/WTVW5oxbMyqwlh9o9J/8ANMcOwrC5poJJgdB4VpPH+U1xuCt3bKA3FUHzIA7y+v8AagybF8KtNbQoz9p9sFYX2M79NRR/lngFu5cltpGgGnqfIUzZ4TJyEsrAxlI1951q8cK5cFq1CMCxGpIMz1G/+aCw2yi2iu4A0+nSqTxbndrODuYY3u1vHtLeXLGS2xIhz9o5Tp7VOxnFzZPYjWdc3l1H6FD+N8rYR82JvftNoPGa7bC3LQYAjVcpZdANyMzMoWZJAZZd3rytM4FyDwy6xNzHNcg6IuWz46M0vJlW+Ugd1jMCat9/kPh9hCRgFuKN2LvcaPEy07yIjfSgwQbUmK3A8mcKugsMMECiSUuXEEeJ7x00OsdG+73iHDOWsBhmPZ4NM6ic1wdo2bKGCjOWhspBOwEgSTIAYnwflnFYn+Bh7twfeVDl92MKPrVtwXwVxt0TcaxY8mcu30QEf91bKeJErAjSdtRA7aAsgbm14Ad7akG9NwbjWP8A6iD8ZFBmlj4CqD+8x3rks+nVrnn4daKL8GMEbJti7e7eM3aFlkbgTaGmWQQdZ0Peq5nE6Cfu/NP/ACm/qg1pnFYsK6xmMltBsYysBrqHliFjQt3To1B878y8vXsFeazeWGAlSNVdTsyHqPxBkHWrpyHibC4MXb1y2rq7oAzAExBBj0aPatJ5l5ds8Tw/ZPAca27gElW01XqVYdOqkHes8X4V4/A9pcsCxiiUiBIdYIJKK4gnToZ+tAUwfHUu3CArIxEyVIDR4SN4+teYjGydZ0On6/DSoHCeBYrKz30KsSInvH8DTN/ERIkGDGmmg3kGg84nje68aROo/D0o7ynxs38MC+rocrf/AIn6aVXuyDjYdRv+FOcsdy6yCACp9yNZ/XSgs2Ofed6gWU1/QpWMvSJJgj208o3ppLgHXfb099KDNs1eF9KZFyuY0HrvTYam3akBqCYDS0aooalI1BMLVYuWODftdsZSFu2roVI3btCCAfIQ1V7h3DLuJuC1Yttcc65VHTxJ2UeZ0rW+SeQf/h7dtdul75XLlT+GuaZMkS7CCJ0An3oGeY+XDhOzlw4eRIGWGETp4ayCfCgGLwWcfMYH63o1zzjyb66kqgBYRoC/yk9ATlI18KH2LunQ670A9rQsoQPc9fetN5FVlskMCJ1APgQNR61mzDO8EiOs12P5mxli8RbvEoBGXQDTTTTwFBovOnALN7IwcW8STFo9XP3COoidelVfFnE4ac1uQvVT4bmPagHLfHHfHLeuvmZQQoPiQR6CBNWDmb4g9kyhACTrrp+dAGvcYF0AmJJ38f1pVp5e5g7EKLkdizdmzkgBXYFlDSNAVDakgaRqTWc8XxqOO0t93O4LW+itqdPLrWjci8vjFcLv23JHbXCEbqrWwuS4vgVua+3nQWe5wXC3hrYsNOoPZowO8EEDz6VCfhdu0DlR1Gx7J2OmgjKSQJVMvdjdxKSSQnIfNLXrXZ3f41pjbeQ7QVMb666dWkwdKtN5pAnQg9Ay+cz76zIoAFyypKi2yMhuWe78pkXbb5j0zMVlRAkKMqkCaiYO26sisrL3rakHQajhaN6wSw9ZqdxLBq2sQCIBXukgjUAroc0CQuaQINsgVCOIuKua0wuqCJDx3ShkdRaZlgEWy1pUgHsyaAhw3FZltkwMyoY/6xhCfPfEt0qVhsXOQnwRvquDbw3knSqrb5iRCqvbuWSoRgsz3VNgqDniRGHXNeYogE5Q0g1Ku8Sy28yOrqUJUiZhbLFWZSAyqwsAhiBPSRrQHrt/umJByaEGNezvjfx0PpUTiNtnV1tkB+0HZnwdbuGKaTrqm/SahYriUK4XcdoJHWBxJV9dVXrS73Est0t4XTtPS85ga6/wQP1NBI4XxZXAZcwVgCuuoVgjqB6C/YT/AENRv9uZrTZWBfKQANO8cwB69QR+O1Z7hOI9jcZGAAC23tgbH/0tx2HoLgSfCBR84zsgZInvBRtGVbdoAmY+Z3Ow1NBT8Tzc9vPbuyrgwVbSI0kfrXxoQl43m39TWl8Mx1m7YFxrauO8VBQGNcwAJXYgg+EkT3i1VnjPJ5ctewWWJlrE5YJJ1tzpGnymPHrQBRhQuoP9Kk4C8q3lYnQA/wDcIM0MxGAxqSGw1/z/AHbHpm0IBBBAmRI0JoFi+KOCVIYNsQZBBnYjeZ8aC9cTxoB08ImhVzigXrJ6D6f5q68o8v4a1wxMZjv3hdO0IbZQWIREURLHT1J6AVlfMPEl7R3RBbzuStsahFnQSd9I18aAUK8Z65qSaBDGkg16xryzbLMFUFmYgAASSToAANyT0oJeAwVy8627SNcdtFVRJP68elaZwH4PKoD469rubNo9BuGueU65R/qqw8mcojh9gSAcTcE3X3Kg6i0h8AQJ8TrqABRG/ioOupgsrRIJ6EHbvSVjzboCQEvAWsPhEyYe2lkHQwNWI2zMSSx8JJnymmcLzD2twroQFBDRp3v/AOYPv4iqtzPxwgAWyPlO+hEMryDtIAXcHRpIOZEcXwDiNxVPdLuzBURASe6FGXfzMySQQcxmYCT8QbkX7Vs5Va9akxMu63CLc7/KYAOnde4PKo1v4f8AEFtdqLYIC5uzzjtI3+X70fZmem9aLw21ItviEtG/bkq0AlMwghTG8DUj2qc/H1WMxGpyjpLHYCd9ulBg+K4i6/MCrTJBBBnzG4ph+OmcxtuxPsK3nibYPELGIRHXxddvRtx7Gsd5n5efDXO5LYe4SbFways/KT94bEe/Wgr549e0Fpez81BmfU6ilXsIRla5c7S4RLAktl8BPU+m1Ku4a6I0MeRFWHlflUXFN7EuqWV6EwzHb2WevWgCYXhLXUATVmuKqKOpYx+Zr6F4Hw5cPYt2U+W2gWfEj5m9zJ96zbk/Jdx5a2B2VhDlIGhcwqkecEmtPszH66/4/OgyfmHhrYLil++oi07I7af8XNmjVftKTGZd9TFXXD44ssqJBjVc3XWcyPc0jyof8QsO169asoO8bTXSfK3nCj1zNQbgPEbj2ZIS4V0gZGbSddTbgyVGtxjLKNzFAcxeuYKQZHeiGO0ksApPho9o+ZoReuPb7402GcHQLp3c/aR493t7Y/5Z2os6XCBnWTIAWVczOQQO8F70jS6uzQe60RLly7DOwggGO+pf5C8gi4CoCANriGADIY7yghAxLK6hDAZ+8Fgd4iRKp2YzDrmWwIie160HbCdm694lWW4tuNUzXLVwMQc2VpkDMpuba3TEUdxOFaCj2lOZiGthk+YMgOcwtvPmuBB+7utmJUNINCbK3MRiBcyx3wrDMuZu0uLbRkMlnkK2Ul3zZGICqAKCe2JDv1Ba5G8EZ7zgDbwv/j51HtYhmyz9t0MgzGf9kP8A+yevjUjDYM5kZmtd42mM3EiWu4MLEGNWw92GGhCFhIqFhFUW0btbLhRbb5gW7vYjQEQ2mDZ9BOSCd6CvccxrjsLpEd1lzR9/DWu75/OPqT1ohjOK9qjKApLs09VD9vnOoMwFIMzrJ8Kjc14duwZcutvLvqe5bVWIP/y8H/FA+C8SL3rafNmIUA7a9nA8hP01oLM+Oe3hLFlTla7c7MlugLnX072bb5jeH2RVhwvNCWjbt2zmuMVAkMe84Uw2QEwFa0ndBIy3I6Vn3O2PBupatk9zdp1LHYnwJBzn+Z7njp5yveAvm42U5ELw4DA5gSoAzDM0spChlbQ5TmAkNIv87JZuZQwImSQQwiZzdwRqBJKjUAtlW5bZWoPOPNTYy8GKwqyLSaZoYyWcjqfDYee5Yu2e0vPiLxJLHQOSx9XYAFiY3ifvak1EwWB75YiCdtZgetATxnHbzYWzZuv+6w6mANNSSe94kA5R4D1NVBmN5yx2/p0FTeOYrO4tLsDr5n/FNG3kWgbY00TSmNJmgS3lWsck8oLgh210Z8WQMqxIsliogb5rsNBjbVRLHWl8mYpbLNeKqXUgITqV0Ysyg/a+UT0E+NaC2LW6ouIAs/OoEg77CQNcxkHQ5jOmqhPxPEGZm1IBGxae7BYQQQNiDMxsQVWGuojMIOkQPH+QD5dTClYjXLAXulLMUYidZ03O5IMsZmVI+VjPdMhySpDvZauYoG2Sdgs66CMqGCCMoAQJIIACxKwbVlgC8x4glyARCxqdekyNR0J2OxJDQzXrmgctYfD2sNbGHGrIrOR8zMy6megGoAEACAKy6/ipZixMyZzGNjqSTmaQx6gsGP27v8PTvh5jk/YUCLmdSQ+kkd4xsTGnST5kmga4kMWe5h7QLQe85gCdmPjHh1ofy78OMV+1piMbilu5HzrbEsA0yImAseQ6Ufx3HbytCYe/cPgiR+LQo+tC8Tj+JPomFCD+e6k6+IWfzoBHGeWzgr7qHZsPeZnQzHZuxlrbdMp0ynyPnI/mS5fbD2sOgBt23LRsWPeGk7RJlacuc3XbF65ZvKVbTOj94MP5faimEKt3Su8Eazvsp6ZtQAfKD0NBmuJxrgQyuCK8wlm9iWyywQasTtE9B1Ov41Y/iAn7NaQK3eukgCNQFjMfyHvVDs8Uuo4cO2Yba6R4EbQfCg3b4fcGCW3IHdkIPbUk/X86udu4NI/Xh+FUv4Z822cVhuyXuYhJL253DHW5b+8sQD1Gk9Cbhh11JoI3FsJna4VgXDhwisektcj8ax3hd18Hi3sPJBaVhsuveghtcmjMM/2A7uNQKvfP3GrlvE2rSNAezJjec7ga+wquYnlm7d/ev9lM5Y+AGg+ukUFjDZlkwVjWQVEZR8yDXL2ZWVGqWylr57zUhrRmQXzAnUgM2bPqYHdZ+1gQNGvAD+Hh6Gcr8Z7a3MsxBAIkAlxmacx0BLFmzH7Zu3TpZUUYvt3ZhSmUydUWAm/3kTsyNd0skATcv0A65YcjUDKYWFaO6A4GRpnLGdVfcJ+04g6lKEcS4FbZs7IRlzElWa1skFnA/hJ2bKSo1S32NsAvcMWG7dOusGTmzJ4BM2dB11t5kH/Iw4+2aR2BZjuDoV1DtnzsJVicrOLhaGPda92t092wtBUTythwdbZbLv2jsIyDLFxVJOgIzquxNuwssWam7fC0tOVtoULqVBIGkkoQ2UlmcuQCiaFytsHLZebJdwoUSsACCuQxoFZkyFthlzFC3yjtMS+pQULvWQhEBABIMgogULoDPfVDb2Re8tpgD+8xNAjinDM/aqywRnG86ftN4e57341l9q81ttD3lJHj5aVrTXMxdiGW5+8YggIQWxNzdQTER8vTbpWW8Zs5bz7anMI273hPrQRbt0k5juWJJ8zrV95DwA7K/nHzLtsYEAA+KzDQZ1VDuKr/AC/whLj5rrZAsGN5PgAN9o9wa1DlfArqbdm7eSVVgCiRmM5jmMBRBJoKxx5ltrl0zNsIGgEd6q7j8cLVuR8zaD+/tRXmXjn7Zi3vQFtiFQQB3FmCY3J1M+flVOxV83rpP2RoPQUHYTSXbUnbzr1ySdfpTlyCu2o0r3hlrPdA9fyoIrNXhNak3JeD+/r60kcm4MD5v+7/ABQZ3w3ERI6ZgfwNW/gmOyMNZUgyIEAdd4EREyRtuo7yzOKcp4RbF5kY5ltsywftKpK9PEVTMDx1lAHUfXfoeh86C/Yt2QxJ1IM9Z7sgFhEyFEMAZyZhC3M3M8pmMERPdJ6d4EEgkDvB8xGZQ4ud69eQKI4bxFXQIxGs7CdTpoBqwhoyDcOqCC9xw4uLK/u2JDDYhwJAYkOrAZWGYlu0BKhjcua9lbFAD4q2VvDptEAd2AF2j5SqnTVAS3aNV3+F/H1tdpqSGtrvAMoTOg0jcCOkVU+L4YsOggQRBEAKBGXdYVgMu6h1TW47kReDuQAF3H1nWPKdY008KDbW5xUjRSTMVXuO843Vtm8ttsgzQQQCxTcTrqP6ULweHy4cMxEkfNrpOhANVv8A+J/s9rE2t1uW5UdFuZgubylSZ9BQCeOcw/tOW5LF53aJWDoJ6ij/ACfiy9hlJlkuGfMPJE+P2vpVHwybr6n8J/IAe9GeVMd2eJCkwtzuHp3plfxMf6qB/wCJHEDdxKA/7uyo9ySST46QPHQTVUirHzis4y75Kn/2Cq6tAR4NjHsXlu2mKOhlWH4+oI0IO4Jr6G5R5nt8QsLcWFuLAu2x9lvEeKncH+oNfOmEWavnw5w9wYqLVzs7nZOVn5XKgHI/kfHpvQXzG8PGJ4yQflsYW2W8JNxiAfY1F+JfGxas/s9swX+c+CyNPean2P8A0QxWKvOpuX3XuqNFFtcq2wftRO+lZ27tir5ZtSxk+nSPpFAP4bfOFuhjGUr3gZKxIksBqwEglftKCuzGtDw+IDqIYz5Qzhu0OokEF+0BgkQbou3D3LK0B5m5dPZI4BziVcR0KmD7aUM5P4+qk2iwgHQttlKj5uuXKIYDUqhQa3TQXy1gRAj7KjVWjoxUqx1XQsVc6hTcvnvOkcuFAzaCD8wYaRCqQVnuqFKjIPlQ2rI711zT2ExIbQSGJJgwzZi4mejN2mUEDRrgCfJZNOkgCRGwKw3XvMCHOn32Fw7fvLx3tigHYvC5+rZidQQrkkuNxIVybqgEbXLiqgi1aahGNwsd8aZSDIuCQCWbN2pBIBIc9oBLsLl75bdsVYe0EfMIjr3BGTX+ZFFqNPmS0VX+JeJqLj7Uq3zTrMBc2bMqHQAy+dbawNMwt2h3LdyQAY0KltiAFARO7GTXusMqSSn8UQrS0fNqTWd802SxtMB3mAWPEnUAa+f41c+bb4SyuWJYSFUyMrdmVIkTBClgWJZ5zmM4AG8BwpCrcYE3IDJIMINluQdCfu/X1DuG8sXbTG0VzNbPfKmRmOsg+YH4VonGMScFwRo7ty6uQRvmvEgn1FuT7VXTwvJhpYw7sXJJiF2BJ8zOpp74wYzKuDwwMBUNxvoLafk9Bl/FMTkthBoW/KonD2AHnUbG4jO5PsPQV7ZOlBOuYhSKk8v/ADO/3V/Mgf1oK9lhvp60awI7PCXHHzO6r7DU/lQWf9mxH3wdqS+FxI+0PqKBHE4tDDFlMbMI08aWOIYo/amgL38DiSrAkFcpnzBGsetVS/w9AAe0UE6gGdvE+H+D5AlhxnFjrQ58KWY5kJZjMJqR7eG/1oI1q+9o67HqD6jQjqMxE9CT1ozc4kLyA7XlIgmIboUPTL8oCnuolpty5qGnA38cvkzDziQPX6mnxynfiR2Z8pg6joI6gR4/N4NAFeWXbGXbdgZiXYTG8d7MSekKzHN0zXn1YrVj5m5dFu8XQBUOltVEBVUBVHqAonxJNGfhDy5+zpcu3Ava3ACIOaLYPd1/mMtI3GnSqrzfjr2HdLTsXtFQ1m9/xEOsnoGGxHkD1FAxevXQIGoP0+lCMdhmuW7jggi2yK+smbgfJHiMyR7jzr29xKbZ1M9Kdwlsrw66096/iEAHglhHM+9xwB/0mgARBnx1HtDQfYxTTzPhGx9Oo+lTb9iQfD9R+DfhUd7JgTpI/D/yDQE8S5xFxbpEZ0AP/UgCt7SJoARqTVq5e4HiMVZuJYtlyD5CM0dTRHBfB3HuwDqlseLOD+CyaCm8NeHjxq8cu3BburdHzKZHusf1q38E+CWHtlWv3HusNYXuL/c1cbfKGEUQLFsdJjX60GW8z8Ye5kVmnuhvcjK0+MlZolydw8F85GgIJ+sr+Bn2olzD8MmL57DAidUY+mx/W9WXgfLIs2lDmW6keO35UAbnjiC2bBb7RIEePjWI4O4UvKwOWGEMNSIOjDzET6irx8RuK9tiGtoZVNNDILdaq2JwkE+IP9ZoL5wrioOYKysoJCt3lUqFZZA+ZE7PcnvBDcPz31o3bxpOhGuaNQGMyqkMoMM2fIptiBn7Gz8tq5WfcqG2z9jdZlG6w2XWR16EHUToDDn+GAb+3DbVtZVoA0hpVQqoQVInMii2+pHeUOQJu3jASkxGoMny72bYsRlc/NLKzBzALC7ePdt2xULFY5AN1AidJVR3d4+YILbDU95bThR+9xBgTxHFHNlEmJEFQT8yoRkEKe8EQ2xoWW3YBy27pNaxeNuFgS7THzFjvmLTn697M+fq2a7sLQoH+csQ1zsgJJDHNIy6sOqjug5s0k6lgwHcRKMJasYfCLd7UAro+b7WmnZjc6ACN9jpVbJUW0uXTltpmIUCCzTAVV6bASZPdA/3ctWuKcUfENmfRF0RBsPAf3NBYbnMd7iWMw9iSlhr9tQg+13wJaN9Omwqb8YOKZuI34+wqWh7KGb8WNNfB/hXbcTt3G+WyrXPoMo/FhVa5qx/b4u9c6Pddh/qYkfhFAFVasXDuGhFDEAv59PLwmofDcKFGdt/sj+tPPeJoGOKW5Pp50ew/DS+DtAHdmaPpVdviTVqGEL27KqSO5P4mg1G1hMNxfCW2MLdUQSsZkcaMD/KTrB8qjWvhVaA1u3J9qq3w84Vdus1606DJusw5nXUAbes1cX4xiZKhSY03FAOxPwlX7GIb/UoP5UAxnwxxiElLlpp9Qfyq6/teLicv1Pj6VFxPGrwUx3mA2g/jQZ4nJmMDw6GPEGR5xHpRXhfKF+5dUOtxkBzMMjQwPSdu918i334og3OmLtvJsBv9J/pRWx8VyB+8wtwean+4oDvDuH31a4csSpidJae6AJ7oiJ6abAzMROSGuYO3YxJt3Mq9ZOVj1RhBBG0jcb07hviXhGHeLp5Mh/pNEbfOmDIB7ddehkEeumlBU7fwYsje6x8j3h7xlJ+tTcV8LEe0LfbkFWzAi2NNIAAzaDQfSjd3njBr/vgfQMf6VBvfEvCDbtW9LZ/rQVrEfBZvsYpY/mtHz8HPjUzhXwbtKZxF03euVQUX85qZd+Kdv7OHvH6Cot34n3T8mEb/UT/AEFBeeF8Js4ZMllFRd4A3PiepNSi9ZXiefce57trIDpopPvJofd4hxC5v2x9JXf0FBr97HInzMB6mKYTjdomA1ZjhOGYyAwwzMT1Y6+86iiVrhHEW17JV9WAj6Gg0VcSp2IoDznxK4mHYWfnYRPgD4edDcJwXHdWtrr96f6eNErnArzrD3F28KDGntQ0k67n/P40nEHNr0Ma9Nh166jYUb5u5eGDuKSyuXk6nNlj+WBp6zVeuYsGCWLRoPzEeHWgjX172YaHcevkOu3WrRw7iRdF1OYx8sA5lJIidA0liCdAxuXm+VaqmIvyNB+pp3g2LyllMQQd9R0kHqQYEgfNAGxNBZMRfWIhQDG5KrlKGJ+0FyEx1Fsux796g9+5r106dZkHb5QZUabA5F2tGm8bjWJ6kySZMmSQTqNJzak9WjokUOa4SYEa9P6fQ+up8TQL4wxZEGgUZmESRJbxOrep3onyXyBd4iTDdnZQw9yJ7x1IUaSY+mlFOWuQrvEQXLizYTu5yubMeoQSAY6mY6VrfLHAbWAw/Y2i7rmLMzEElmgEwAABoNKAP/s9huD4DFPZzZuyabjmWZoIQCAABmYaAdetYRa4dpmcx4Dqf7Vrnxb5kt9kmGRgzlw9wD7IWcqt4EtrH8tZZcuTQIaktXs0k0CVXWrevGBZyDTRBtvqNqqlpe8PWiuMvITAXXxPl4UBzgWCW20rmBIiQxGhMdKNpwwHUXLoPk59K6uoGsZicRhoK4h2A+y4BGleH4g3csG2k+I08K6uoAuI5zvFjoP1NNHm66ei11dQc3NDn7K6+XtSbfMTfdX9e1dXUDo5jbTurtSxzM/3F/X6/GurqBf+1lzbKtd/tZc8OnjXV1Au3zldXYDx3qQnxExQ6j6e1dXUHH4k4sj5gPYf28qjXPiFiz/vG+v9hXldQMnn7Ff8R/8A3GmhzviiQO1uezmva6ggHPib5DuZkjMZY/iajX8Dl+1Pt5+te11BCuHpTds611dQOM/6/D9f5rgYP6/XWurqC78M5ku/s9lJOVbYUCegJGtCeIc6Yk5raXDbSYOQwT6tuB5CK6uoK2zda8Jr2uoEzXTXV1Aq3uPWn8xmurqD/9k="/>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671" name="AutoShape 15" descr="data:image/jpeg;base64,/9j/4AAQSkZJRgABAQAAAQABAAD/2wCEAAkGBhQSERQUExQVFRQWFRoYFxcXGB0XHBoYFxcYGhcYFxweHCceGBwjGhgcIC8gIycpLCwsHB8xNTAqNSYrLCkBCQoKBQUFDQUFDSkYEhgpKSkpKSkpKSkpKSkpKSkpKSkpKSkpKSkpKSkpKSkpKSkpKSkpKSkpKSkpKSkpKSkpKf/AABEIAMUA/wMBIgACEQEDEQH/xAAcAAABBQEBAQAAAAAAAAAAAAAFAgMEBgcAAQj/xABFEAACAQIEAwYDBQcBBwIHAAABAhEAAwQSITEFBkETIlFhcYEHMpFCUqGx8BQjM2LB0eGCFkNTY3Ki8SSSFYSjssLE4v/EABQBAQAAAAAAAAAAAAAAAAAAAAD/xAAUEQEAAAAAAAAAAAAAAAAAAAAA/9oADAMBAAIRAxEAPwDNTTbin2FNNQMmmiKeYU01ApVpaiuSvRQeudKjk085qOTQOodKYu71JtDSmbw1oELSGpa029AtKkWzUa2akWxQLauJ0pJr07UEG7vXJXXa8QUCzSaURSaBSik36UppF40DQqTbFRlGtSrY0oGbtNU7epFq2WICgknQAUCSancOwxuNGkdSanPy6LUdtcGYwciakA/eOwPpNHeD4DIRCQCsjznT1P8A5oH+XrJOISyqgI3zN0iN6smFw1rDNdvGGPeCnwImSB/WoVsi3bi3KM75WY7wY0HQQKE8zYspbCIe7qAepGo1oBON5muXmyDYkz7nUijKcQRIuP3oUCPPY1TrF0Ksxr409dv5lUT0oJLGmXp8imbhoG2pg7087VHY60Ehdq5abB0r1TQKeo7VIuCneG8DvYhgLaEidWJAAB6nyoI9tidqbawzNAUyTAEdfCruGtcOyoFNy82pJLKQekBNY8AW8zUi5x0lAz2QbimVYkDKDr1lvbrQVFeW75Q3AhCD7TQqk+AJ61AxeBdPmGniNR7HrR3iHEsSW7Q5mQbgE6AR5RtGokDxqzcN49bxAZRbUwCQhyiQIjNoc2gOgBM0Gb21qTbGlS+KWEZmZMqxrlEjQnwO3tpUG0aBVwUmdK64a5RpQQrh1rxDXt0a16ooPC1dmpRSkxQLU0i8KWgpN+gaSpS7VESpINAzdqw8i4A3LzZdbmQraUbl20keiz9aAOK1/wCA/LWl3GuOvZWp8Ym4w+oX/wB1AZ5a+Fi237TEw7bwDIn18KMc28FsphmaAmQSpAA1A2FWxjVR+Jg/9C5mMpDR4gHagxzjvFpREEzmzGd5J/xUbi/EA+QzmyGGHkR0oHjcYWbXpXnD0LOFn5qCVjUHYpl+ySG9zoal8M4eLlkme+rDT+Uj+9Kw95EOVhKMIbyifxpi5jsrxb2iJ8qB4vTLmlmm2oEO2lMdaeemgNaBQNKQ12WpHD8LnuKvnrPQDUkx0igI8I4QLjAvmKxOVVJJ1O52UaHr4+tWQcbWxFq2gYDUkMLahj8qqNS3iWJM9IGhFcXxmIFq2EgWssDKvdMDWOkdaGYaTbDEFrjN3FGpOXVneOmsACgP4nHW7Sk3rTIxGgBOpMbDqJ1nMDvrTdnF27Vy3cuOoVxItsgYCQcslSTH6moVzJftsbxSzcXRQ2ZiRIJZAD3DprOhB0pi+cJ+zsBNy5ppcJRhqZyQSo3nUf5B7H3hdGUXGdCSIB2A9dSIjT6xQDhrG3eygsCZCwJOoIkbSdaShZNVc7dYnX3386fwSZri3NcqnUkZgNfqdaCdzIvY5RmW4CJhkhxpqCeo1/8AFCsmuiso3BbwNe8bxfaYy4/yhmzRMxOpgnUifGii8TPZdgrS7sNd4WNRPifIfXoAa4K8XanLrd4oSCRsQInpFNxpQQ7p1r1TXl3euUUDjPXTXhrygcWmr5pxFry4lBGU1KWo+SpCCgQ6ydN+n9q+qeXuFDCYSxh1H8O2FaOrxLn3ck188cg8DOL4jh7cSocXH/6LRzN9YC+9fS9y4CYnWgbN7xqjc74ztYtCTm0IH68vyozzHxc2YUuiluhYKfof151SeXua7GIxy2yxJk6kRLDbXT8qDJOLWcl11iIYik4K5lYN4a1c/ifwEWsRmXZpJ8zVGc0EjFvqSuqkyPI03h8cV8D661YeDcvjEoFAIY22Kt0zJqQfaqxdtlSQdwYNAeFNtToRvA02UPgaBu5tTS07dFNpQOLRjl7Q3DH2CJPRfmb3OUADqSKEUQ4dislu6NZKgj2Yb9Tp0/tQExxDtbXZOIywwB2MwpB8wBOYeFM/wQMjOrRuCVOXUwwgwNfD60MfHsWzaDSNaZxmNB3AYx0J/RoFcRulmDiQvyjUEgDpPqfCod5ZbM5OupJ1P+T71I4dhnude74DarHwvk03GGbagrGCwT4q8ERT0+nifCt95f5Gs2MOEZFYle8Y/Ko3KvKCYZRCyTBJ22PU779KtJxqzlkFtyqiYHiR0HrFBlXM/wAGSzvdw90AQSLTA66bBtY9way3GWLuGco6m2+3gY9eor6dxOMEGCDPnp9azj4i8sG9a7RBLKJJ/XTb9GgyGzOYGZPn/Wp7GhzoysQ0g7Gi+NsG2QpUrCqdTMgqGDSCZkEGaAVdOterXXBrSqD2lSBSZpE0DouV116Rbrr1AgXKkos1EtipdrSgs3IHGDhr18hXZ3w720KEAhiyEGW0UQN/SAai4TjeMvXmQdqzj7IuskZSSS5+Zt9gRUvl4X8Ui4e2c3YO13s5jNacAXcs6Su/+ryqdzLgbmFZsocpeNti6aagEW7kjbMHYHxmgi8OvWluMuMU3CdIRsoU6zIBBb3old4VZBBw1sW9RDCSSQN5JkVI5Y5XOMdmZZCwC0zJI0E9PE6z9aumN4fbw4CIFkCCYkjbSd6Cpcx2GxODZrikXbPU6ZgetZfcw5nymK3rh+G7RbiXAcpWCI6E1WG5Aso+7MJkAnTymgTy264QWEZSReBCnwYiN6zjmDB5MVdXwc/nW58L4XbuC2rrrabMnqBWbc+4ELxEgfaEnr0oGf2hfEUi5eG80JYV4aD3FGoqDWnGNIWgciifCsGClx2HdAhTMd4/nA1/80Np9sYwRUDHLqY1iTHT2oIb/P8AhRteWS4BkkETp6VX7h1rSeXb+eypGvdHh/XQa9aD3gfKmVRI16agAe/WrdwrCoh0OY9QgJj/AFbAe4qIL8dUnxdizGP5VUj9dKeW/dbZrpHgAEXXwmgI4ziJUQZLH5bSsQSPFyOnuB61EtXnf93mUmZyWhCr7jc+enrUHFtJIgyTr1J8p3Pqalf7R2cFZloUnptPkAOv+daA5a4R3dYX8J9zNM4zBsFMggHQCQZ9/CffWs4478TWxBgMtpOhYa+oUfmah8P53uKxi6bimAwI6D2GsUA34k8DNvEW3QQt0AHoO0Bj+1Pc38ANi1YzMr5c9pbqmVuIpDIZ2kFnETp9Ku/M3CxisFmyyystxfMzt7jTT8ah8Q5NuJwS6rwz2bjX0I6IpCsPKUlo8hQY/dGtdXt0a15FB44rwCvXrhQKRa9vCvFNe3zQMpU6zbkVAtmpiXoFBsvwq5TXD4V8Zd+e8pCfy2QdSPNiPoB4mvOO2kuBMKhcB7qkGMrJbzBrgWfn1EjwnwqEPisDZU2rSFUVVFuYIgAR6CN/ShWO58u4u5h27Hs3tXQQF1zagEA7jSd6DSLnEVsKUt2yirsICyW3Pnpv1odZ1csdjrOb3A6+MxHSm7+JzyZJExB6Tv8Aj0qPexOWIhQfzH4UFjwVvMpIiQNRJP4+Z/Kh2MtSfX9fr0qInHlTKs6aA9fpU69BOu39+tALOJNtpG/5/r9RQ7E8NtXbpvEAuRuT+VS8fb0nT9f5qBhsVBg+P68vGgzZq96UhjXoNA21IB1pTU2G1oH6Uuoimg1OIaCNiLZB1q3cm3v3YBI0J3/Cq/3Se8JH61FS+VLht3zbJ0YSPOP7ig0m5zPYweRHEsVBJUwBmO0DfTWai8Q+KSKYW0x82GX0Ou9VvH2ypd1E3W0Vj08MvgfyoFxDgQKI4Zxc2uKwOpmcysJBEGIMbdaC82uZy6kqok/WTVW5oxbMyqwlh9o9J/8ANMcOwrC5poJJgdB4VpPH+U1xuCt3bKA3FUHzIA7y+v8AagybF8KtNbQoz9p9sFYX2M79NRR/lngFu5cltpGgGnqfIUzZ4TJyEsrAxlI1951q8cK5cFq1CMCxGpIMz1G/+aCw2yi2iu4A0+nSqTxbndrODuYY3u1vHtLeXLGS2xIhz9o5Tp7VOxnFzZPYjWdc3l1H6FD+N8rYR82JvftNoPGa7bC3LQYAjVcpZdANyMzMoWZJAZZd3rytM4FyDwy6xNzHNcg6IuWz46M0vJlW+Ugd1jMCat9/kPh9hCRgFuKN2LvcaPEy07yIjfSgwQbUmK3A8mcKugsMMECiSUuXEEeJ7x00OsdG+73iHDOWsBhmPZ4NM6ic1wdo2bKGCjOWhspBOwEgSTIAYnwflnFYn+Bh7twfeVDl92MKPrVtwXwVxt0TcaxY8mcu30QEf91bKeJErAjSdtRA7aAsgbm14Ad7akG9NwbjWP8A6iD8ZFBmlj4CqD+8x3rks+nVrnn4daKL8GMEbJti7e7eM3aFlkbgTaGmWQQdZ0Peq5nE6Cfu/NP/ACm/qg1pnFYsK6xmMltBsYysBrqHliFjQt3To1B878y8vXsFeazeWGAlSNVdTsyHqPxBkHWrpyHibC4MXb1y2rq7oAzAExBBj0aPatJ5l5ds8Tw/ZPAca27gElW01XqVYdOqkHes8X4V4/A9pcsCxiiUiBIdYIJKK4gnToZ+tAUwfHUu3CArIxEyVIDR4SN4+teYjGydZ0On6/DSoHCeBYrKz30KsSInvH8DTN/ERIkGDGmmg3kGg84nje68aROo/D0o7ynxs38MC+rocrf/AIn6aVXuyDjYdRv+FOcsdy6yCACp9yNZ/XSgs2Ofed6gWU1/QpWMvSJJgj208o3ppLgHXfb099KDNs1eF9KZFyuY0HrvTYam3akBqCYDS0aooalI1BMLVYuWODftdsZSFu2roVI3btCCAfIQ1V7h3DLuJuC1Yttcc65VHTxJ2UeZ0rW+SeQf/h7dtdul75XLlT+GuaZMkS7CCJ0An3oGeY+XDhOzlw4eRIGWGETp4ayCfCgGLwWcfMYH63o1zzjyb66kqgBYRoC/yk9ATlI18KH2LunQ670A9rQsoQPc9fetN5FVlskMCJ1APgQNR61mzDO8EiOs12P5mxli8RbvEoBGXQDTTTTwFBovOnALN7IwcW8STFo9XP3COoidelVfFnE4ac1uQvVT4bmPagHLfHHfHLeuvmZQQoPiQR6CBNWDmb4g9kyhACTrrp+dAGvcYF0AmJJ38f1pVp5e5g7EKLkdizdmzkgBXYFlDSNAVDakgaRqTWc8XxqOO0t93O4LW+itqdPLrWjci8vjFcLv23JHbXCEbqrWwuS4vgVua+3nQWe5wXC3hrYsNOoPZowO8EEDz6VCfhdu0DlR1Gx7J2OmgjKSQJVMvdjdxKSSQnIfNLXrXZ3f41pjbeQ7QVMb666dWkwdKtN5pAnQg9Ay+cz76zIoAFyypKi2yMhuWe78pkXbb5j0zMVlRAkKMqkCaiYO26sisrL3rakHQajhaN6wSw9ZqdxLBq2sQCIBXukgjUAroc0CQuaQINsgVCOIuKua0wuqCJDx3ShkdRaZlgEWy1pUgHsyaAhw3FZltkwMyoY/6xhCfPfEt0qVhsXOQnwRvquDbw3knSqrb5iRCqvbuWSoRgsz3VNgqDniRGHXNeYogE5Q0g1Ku8Sy28yOrqUJUiZhbLFWZSAyqwsAhiBPSRrQHrt/umJByaEGNezvjfx0PpUTiNtnV1tkB+0HZnwdbuGKaTrqm/SahYriUK4XcdoJHWBxJV9dVXrS73Est0t4XTtPS85ga6/wQP1NBI4XxZXAZcwVgCuuoVgjqB6C/YT/AENRv9uZrTZWBfKQANO8cwB69QR+O1Z7hOI9jcZGAAC23tgbH/0tx2HoLgSfCBR84zsgZInvBRtGVbdoAmY+Z3Ow1NBT8Tzc9vPbuyrgwVbSI0kfrXxoQl43m39TWl8Mx1m7YFxrauO8VBQGNcwAJXYgg+EkT3i1VnjPJ5ctewWWJlrE5YJJ1tzpGnymPHrQBRhQuoP9Kk4C8q3lYnQA/wDcIM0MxGAxqSGw1/z/AHbHpm0IBBBAmRI0JoFi+KOCVIYNsQZBBnYjeZ8aC9cTxoB08ImhVzigXrJ6D6f5q68o8v4a1wxMZjv3hdO0IbZQWIREURLHT1J6AVlfMPEl7R3RBbzuStsahFnQSd9I18aAUK8Z65qSaBDGkg16xryzbLMFUFmYgAASSToAANyT0oJeAwVy8627SNcdtFVRJP68elaZwH4PKoD469rubNo9BuGueU65R/qqw8mcojh9gSAcTcE3X3Kg6i0h8AQJ8TrqABRG/ioOupgsrRIJ6EHbvSVjzboCQEvAWsPhEyYe2lkHQwNWI2zMSSx8JJnymmcLzD2twroQFBDRp3v/AOYPv4iqtzPxwgAWyPlO+hEMryDtIAXcHRpIOZEcXwDiNxVPdLuzBURASe6FGXfzMySQQcxmYCT8QbkX7Vs5Va9akxMu63CLc7/KYAOnde4PKo1v4f8AEFtdqLYIC5uzzjtI3+X70fZmem9aLw21ItviEtG/bkq0AlMwghTG8DUj2qc/H1WMxGpyjpLHYCd9ulBg+K4i6/MCrTJBBBnzG4ph+OmcxtuxPsK3nibYPELGIRHXxddvRtx7Gsd5n5efDXO5LYe4SbFways/KT94bEe/Wgr549e0Fpez81BmfU6ilXsIRla5c7S4RLAktl8BPU+m1Ku4a6I0MeRFWHlflUXFN7EuqWV6EwzHb2WevWgCYXhLXUATVmuKqKOpYx+Zr6F4Hw5cPYt2U+W2gWfEj5m9zJ96zbk/Jdx5a2B2VhDlIGhcwqkecEmtPszH66/4/OgyfmHhrYLil++oi07I7af8XNmjVftKTGZd9TFXXD44ssqJBjVc3XWcyPc0jyof8QsO169asoO8bTXSfK3nCj1zNQbgPEbj2ZIS4V0gZGbSddTbgyVGtxjLKNzFAcxeuYKQZHeiGO0ksApPho9o+ZoReuPb7402GcHQLp3c/aR493t7Y/5Z2os6XCBnWTIAWVczOQQO8F70jS6uzQe60RLly7DOwggGO+pf5C8gi4CoCANriGADIY7yghAxLK6hDAZ+8Fgd4iRKp2YzDrmWwIie160HbCdm694lWW4tuNUzXLVwMQc2VpkDMpuba3TEUdxOFaCj2lOZiGthk+YMgOcwtvPmuBB+7utmJUNINCbK3MRiBcyx3wrDMuZu0uLbRkMlnkK2Ul3zZGICqAKCe2JDv1Ba5G8EZ7zgDbwv/j51HtYhmyz9t0MgzGf9kP8A+yevjUjDYM5kZmtd42mM3EiWu4MLEGNWw92GGhCFhIqFhFUW0btbLhRbb5gW7vYjQEQ2mDZ9BOSCd6CvccxrjsLpEd1lzR9/DWu75/OPqT1ohjOK9qjKApLs09VD9vnOoMwFIMzrJ8Kjc14duwZcutvLvqe5bVWIP/y8H/FA+C8SL3rafNmIUA7a9nA8hP01oLM+Oe3hLFlTla7c7MlugLnX072bb5jeH2RVhwvNCWjbt2zmuMVAkMe84Uw2QEwFa0ndBIy3I6Vn3O2PBupatk9zdp1LHYnwJBzn+Z7njp5yveAvm42U5ELw4DA5gSoAzDM0spChlbQ5TmAkNIv87JZuZQwImSQQwiZzdwRqBJKjUAtlW5bZWoPOPNTYy8GKwqyLSaZoYyWcjqfDYee5Yu2e0vPiLxJLHQOSx9XYAFiY3ifvak1EwWB75YiCdtZgetATxnHbzYWzZuv+6w6mANNSSe94kA5R4D1NVBmN5yx2/p0FTeOYrO4tLsDr5n/FNG3kWgbY00TSmNJmgS3lWsck8oLgh210Z8WQMqxIsliogb5rsNBjbVRLHWl8mYpbLNeKqXUgITqV0Ysyg/a+UT0E+NaC2LW6ouIAs/OoEg77CQNcxkHQ5jOmqhPxPEGZm1IBGxae7BYQQQNiDMxsQVWGuojMIOkQPH+QD5dTClYjXLAXulLMUYidZ03O5IMsZmVI+VjPdMhySpDvZauYoG2Sdgs66CMqGCCMoAQJIIACxKwbVlgC8x4glyARCxqdekyNR0J2OxJDQzXrmgctYfD2sNbGHGrIrOR8zMy6megGoAEACAKy6/ipZixMyZzGNjqSTmaQx6gsGP27v8PTvh5jk/YUCLmdSQ+kkd4xsTGnST5kmga4kMWe5h7QLQe85gCdmPjHh1ofy78OMV+1piMbilu5HzrbEsA0yImAseQ6Ufx3HbytCYe/cPgiR+LQo+tC8Tj+JPomFCD+e6k6+IWfzoBHGeWzgr7qHZsPeZnQzHZuxlrbdMp0ynyPnI/mS5fbD2sOgBt23LRsWPeGk7RJlacuc3XbF65ZvKVbTOj94MP5faimEKt3Su8Eazvsp6ZtQAfKD0NBmuJxrgQyuCK8wlm9iWyywQasTtE9B1Ov41Y/iAn7NaQK3eukgCNQFjMfyHvVDs8Uuo4cO2Yba6R4EbQfCg3b4fcGCW3IHdkIPbUk/X86udu4NI/Xh+FUv4Z822cVhuyXuYhJL253DHW5b+8sQD1Gk9Cbhh11JoI3FsJna4VgXDhwisektcj8ax3hd18Hi3sPJBaVhsuveghtcmjMM/2A7uNQKvfP3GrlvE2rSNAezJjec7ga+wquYnlm7d/ev9lM5Y+AGg+ukUFjDZlkwVjWQVEZR8yDXL2ZWVGqWylr57zUhrRmQXzAnUgM2bPqYHdZ+1gQNGvAD+Hh6Gcr8Z7a3MsxBAIkAlxmacx0BLFmzH7Zu3TpZUUYvt3ZhSmUydUWAm/3kTsyNd0skATcv0A65YcjUDKYWFaO6A4GRpnLGdVfcJ+04g6lKEcS4FbZs7IRlzElWa1skFnA/hJ2bKSo1S32NsAvcMWG7dOusGTmzJ4BM2dB11t5kH/Iw4+2aR2BZjuDoV1DtnzsJVicrOLhaGPda92t092wtBUTythwdbZbLv2jsIyDLFxVJOgIzquxNuwssWam7fC0tOVtoULqVBIGkkoQ2UlmcuQCiaFytsHLZebJdwoUSsACCuQxoFZkyFthlzFC3yjtMS+pQULvWQhEBABIMgogULoDPfVDb2Re8tpgD+8xNAjinDM/aqywRnG86ftN4e57341l9q81ttD3lJHj5aVrTXMxdiGW5+8YggIQWxNzdQTER8vTbpWW8Zs5bz7anMI273hPrQRbt0k5juWJJ8zrV95DwA7K/nHzLtsYEAA+KzDQZ1VDuKr/AC/whLj5rrZAsGN5PgAN9o9wa1DlfArqbdm7eSVVgCiRmM5jmMBRBJoKxx5ltrl0zNsIGgEd6q7j8cLVuR8zaD+/tRXmXjn7Zi3vQFtiFQQB3FmCY3J1M+flVOxV83rpP2RoPQUHYTSXbUnbzr1ySdfpTlyCu2o0r3hlrPdA9fyoIrNXhNak3JeD+/r60kcm4MD5v+7/ABQZ3w3ERI6ZgfwNW/gmOyMNZUgyIEAdd4EREyRtuo7yzOKcp4RbF5kY5ltsywftKpK9PEVTMDx1lAHUfXfoeh86C/Yt2QxJ1IM9Z7sgFhEyFEMAZyZhC3M3M8pmMERPdJ6d4EEgkDvB8xGZQ4ud69eQKI4bxFXQIxGs7CdTpoBqwhoyDcOqCC9xw4uLK/u2JDDYhwJAYkOrAZWGYlu0BKhjcua9lbFAD4q2VvDptEAd2AF2j5SqnTVAS3aNV3+F/H1tdpqSGtrvAMoTOg0jcCOkVU+L4YsOggQRBEAKBGXdYVgMu6h1TW47kReDuQAF3H1nWPKdY008KDbW5xUjRSTMVXuO843Vtm8ttsgzQQQCxTcTrqP6ULweHy4cMxEkfNrpOhANVv8A+J/s9rE2t1uW5UdFuZgubylSZ9BQCeOcw/tOW5LF53aJWDoJ6ij/ACfiy9hlJlkuGfMPJE+P2vpVHwybr6n8J/IAe9GeVMd2eJCkwtzuHp3plfxMf6qB/wCJHEDdxKA/7uyo9ySST46QPHQTVUirHzis4y75Kn/2Cq6tAR4NjHsXlu2mKOhlWH4+oI0IO4Jr6G5R5nt8QsLcWFuLAu2x9lvEeKncH+oNfOmEWavnw5w9wYqLVzs7nZOVn5XKgHI/kfHpvQXzG8PGJ4yQflsYW2W8JNxiAfY1F+JfGxas/s9swX+c+CyNPean2P8A0QxWKvOpuX3XuqNFFtcq2wftRO+lZ27tir5ZtSxk+nSPpFAP4bfOFuhjGUr3gZKxIksBqwEglftKCuzGtDw+IDqIYz5Qzhu0OokEF+0BgkQbou3D3LK0B5m5dPZI4BziVcR0KmD7aUM5P4+qk2iwgHQttlKj5uuXKIYDUqhQa3TQXy1gRAj7KjVWjoxUqx1XQsVc6hTcvnvOkcuFAzaCD8wYaRCqQVnuqFKjIPlQ2rI711zT2ExIbQSGJJgwzZi4mejN2mUEDRrgCfJZNOkgCRGwKw3XvMCHOn32Fw7fvLx3tigHYvC5+rZidQQrkkuNxIVybqgEbXLiqgi1aahGNwsd8aZSDIuCQCWbN2pBIBIc9oBLsLl75bdsVYe0EfMIjr3BGTX+ZFFqNPmS0VX+JeJqLj7Uq3zTrMBc2bMqHQAy+dbawNMwt2h3LdyQAY0KltiAFARO7GTXusMqSSn8UQrS0fNqTWd802SxtMB3mAWPEnUAa+f41c+bb4SyuWJYSFUyMrdmVIkTBClgWJZ5zmM4AG8BwpCrcYE3IDJIMINluQdCfu/X1DuG8sXbTG0VzNbPfKmRmOsg+YH4VonGMScFwRo7ty6uQRvmvEgn1FuT7VXTwvJhpYw7sXJJiF2BJ8zOpp74wYzKuDwwMBUNxvoLafk9Bl/FMTkthBoW/KonD2AHnUbG4jO5PsPQV7ZOlBOuYhSKk8v/ADO/3V/Mgf1oK9lhvp60awI7PCXHHzO6r7DU/lQWf9mxH3wdqS+FxI+0PqKBHE4tDDFlMbMI08aWOIYo/amgL38DiSrAkFcpnzBGsetVS/w9AAe0UE6gGdvE+H+D5AlhxnFjrQ58KWY5kJZjMJqR7eG/1oI1q+9o67HqD6jQjqMxE9CT1ozc4kLyA7XlIgmIboUPTL8oCnuolpty5qGnA38cvkzDziQPX6mnxynfiR2Z8pg6joI6gR4/N4NAFeWXbGXbdgZiXYTG8d7MSekKzHN0zXn1YrVj5m5dFu8XQBUOltVEBVUBVHqAonxJNGfhDy5+zpcu3Ava3ACIOaLYPd1/mMtI3GnSqrzfjr2HdLTsXtFQ1m9/xEOsnoGGxHkD1FAxevXQIGoP0+lCMdhmuW7jggi2yK+smbgfJHiMyR7jzr29xKbZ1M9Kdwlsrw66096/iEAHglhHM+9xwB/0mgARBnx1HtDQfYxTTzPhGx9Oo+lTb9iQfD9R+DfhUd7JgTpI/D/yDQE8S5xFxbpEZ0AP/UgCt7SJoARqTVq5e4HiMVZuJYtlyD5CM0dTRHBfB3HuwDqlseLOD+CyaCm8NeHjxq8cu3BburdHzKZHusf1q38E+CWHtlWv3HusNYXuL/c1cbfKGEUQLFsdJjX60GW8z8Ye5kVmnuhvcjK0+MlZolydw8F85GgIJ+sr+Bn2olzD8MmL57DAidUY+mx/W9WXgfLIs2lDmW6keO35UAbnjiC2bBb7RIEePjWI4O4UvKwOWGEMNSIOjDzET6irx8RuK9tiGtoZVNNDILdaq2JwkE+IP9ZoL5wrioOYKysoJCt3lUqFZZA+ZE7PcnvBDcPz31o3bxpOhGuaNQGMyqkMoMM2fIptiBn7Gz8tq5WfcqG2z9jdZlG6w2XWR16EHUToDDn+GAb+3DbVtZVoA0hpVQqoQVInMii2+pHeUOQJu3jASkxGoMny72bYsRlc/NLKzBzALC7ePdt2xULFY5AN1AidJVR3d4+YILbDU95bThR+9xBgTxHFHNlEmJEFQT8yoRkEKe8EQ2xoWW3YBy27pNaxeNuFgS7THzFjvmLTn697M+fq2a7sLQoH+csQ1zsgJJDHNIy6sOqjug5s0k6lgwHcRKMJasYfCLd7UAro+b7WmnZjc6ACN9jpVbJUW0uXTltpmIUCCzTAVV6bASZPdA/3ctWuKcUfENmfRF0RBsPAf3NBYbnMd7iWMw9iSlhr9tQg+13wJaN9Omwqb8YOKZuI34+wqWh7KGb8WNNfB/hXbcTt3G+WyrXPoMo/FhVa5qx/b4u9c6Pddh/qYkfhFAFVasXDuGhFDEAv59PLwmofDcKFGdt/sj+tPPeJoGOKW5Pp50ew/DS+DtAHdmaPpVdviTVqGEL27KqSO5P4mg1G1hMNxfCW2MLdUQSsZkcaMD/KTrB8qjWvhVaA1u3J9qq3w84Vdus1606DJusw5nXUAbes1cX4xiZKhSY03FAOxPwlX7GIb/UoP5UAxnwxxiElLlpp9Qfyq6/teLicv1Pj6VFxPGrwUx3mA2g/jQZ4nJmMDw6GPEGR5xHpRXhfKF+5dUOtxkBzMMjQwPSdu918i334og3OmLtvJsBv9J/pRWx8VyB+8wtwean+4oDvDuH31a4csSpidJae6AJ7oiJ6abAzMROSGuYO3YxJt3Mq9ZOVj1RhBBG0jcb07hviXhGHeLp5Mh/pNEbfOmDIB7ddehkEeumlBU7fwYsje6x8j3h7xlJ+tTcV8LEe0LfbkFWzAi2NNIAAzaDQfSjd3njBr/vgfQMf6VBvfEvCDbtW9LZ/rQVrEfBZvsYpY/mtHz8HPjUzhXwbtKZxF03euVQUX85qZd+Kdv7OHvH6Cot34n3T8mEb/UT/AEFBeeF8Js4ZMllFRd4A3PiepNSi9ZXiefce57trIDpopPvJofd4hxC5v2x9JXf0FBr97HInzMB6mKYTjdomA1ZjhOGYyAwwzMT1Y6+86iiVrhHEW17JV9WAj6Gg0VcSp2IoDznxK4mHYWfnYRPgD4edDcJwXHdWtrr96f6eNErnArzrD3F28KDGntQ0k67n/P40nEHNr0Ma9Nh166jYUb5u5eGDuKSyuXk6nNlj+WBp6zVeuYsGCWLRoPzEeHWgjX172YaHcevkOu3WrRw7iRdF1OYx8sA5lJIidA0liCdAxuXm+VaqmIvyNB+pp3g2LyllMQQd9R0kHqQYEgfNAGxNBZMRfWIhQDG5KrlKGJ+0FyEx1Fsux796g9+5r106dZkHb5QZUabA5F2tGm8bjWJ6kySZMmSQTqNJzak9WjokUOa4SYEa9P6fQ+up8TQL4wxZEGgUZmESRJbxOrep3onyXyBd4iTDdnZQw9yJ7x1IUaSY+mlFOWuQrvEQXLizYTu5yubMeoQSAY6mY6VrfLHAbWAw/Y2i7rmLMzEElmgEwAABoNKAP/s9huD4DFPZzZuyabjmWZoIQCAABmYaAdetYRa4dpmcx4Dqf7Vrnxb5kt9kmGRgzlw9wD7IWcqt4EtrH8tZZcuTQIaktXs0k0CVXWrevGBZyDTRBtvqNqqlpe8PWiuMvITAXXxPl4UBzgWCW20rmBIiQxGhMdKNpwwHUXLoPk59K6uoGsZicRhoK4h2A+y4BGleH4g3csG2k+I08K6uoAuI5zvFjoP1NNHm66ei11dQc3NDn7K6+XtSbfMTfdX9e1dXUDo5jbTurtSxzM/3F/X6/GurqBf+1lzbKtd/tZc8OnjXV1Au3zldXYDx3qQnxExQ6j6e1dXUHH4k4sj5gPYf28qjXPiFiz/vG+v9hXldQMnn7Ff8R/8A3GmhzviiQO1uezmva6ggHPib5DuZkjMZY/iajX8Dl+1Pt5+te11BCuHpTds611dQOM/6/D9f5rgYP6/XWurqC78M5ku/s9lJOVbYUCegJGtCeIc6Yk5raXDbSYOQwT6tuB5CK6uoK2zda8Jr2uoEzXTXV1Aq3uPWn8xmurqD/9k="/>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0673" name="Picture 17" descr="http://whiskeygoldmine.com/wp-content/uploads/2011/01/ted_bundy_courtroom-pic.jpg"/>
          <p:cNvPicPr>
            <a:picLocks noChangeAspect="1" noChangeArrowheads="1"/>
          </p:cNvPicPr>
          <p:nvPr/>
        </p:nvPicPr>
        <p:blipFill>
          <a:blip r:embed="rId7" cstate="print"/>
          <a:srcRect/>
          <a:stretch>
            <a:fillRect/>
          </a:stretch>
        </p:blipFill>
        <p:spPr bwMode="auto">
          <a:xfrm>
            <a:off x="1905000" y="4800600"/>
            <a:ext cx="1968963"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0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06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06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lstStyle/>
          <a:p>
            <a:pPr algn="ctr"/>
            <a:r>
              <a:rPr lang="en-US" dirty="0" smtClean="0"/>
              <a:t>This </a:t>
            </a:r>
            <a:r>
              <a:rPr lang="en-US" dirty="0" smtClean="0"/>
              <a:t>project</a:t>
            </a:r>
            <a:r>
              <a:rPr lang="en-US" dirty="0" smtClean="0"/>
              <a:t> </a:t>
            </a:r>
            <a:r>
              <a:rPr lang="en-US" dirty="0" smtClean="0"/>
              <a:t>can </a:t>
            </a:r>
            <a:r>
              <a:rPr lang="en-US" dirty="0" smtClean="0"/>
              <a:t>be </a:t>
            </a:r>
            <a:r>
              <a:rPr lang="en-US" dirty="0" smtClean="0"/>
              <a:t>very disturbing.</a:t>
            </a:r>
          </a:p>
          <a:p>
            <a:pPr algn="ctr"/>
            <a:r>
              <a:rPr lang="en-US" dirty="0" smtClean="0"/>
              <a:t>If you need to take a break from the class material PLEASE let me know. </a:t>
            </a:r>
            <a:endParaRPr lang="en-US" dirty="0"/>
          </a:p>
        </p:txBody>
      </p:sp>
    </p:spTree>
    <p:extLst>
      <p:ext uri="{BB962C8B-B14F-4D97-AF65-F5344CB8AC3E}">
        <p14:creationId xmlns:p14="http://schemas.microsoft.com/office/powerpoint/2010/main" val="3125508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u="sng" dirty="0"/>
              <a:t>Criminal Profiling</a:t>
            </a:r>
          </a:p>
        </p:txBody>
      </p:sp>
      <p:sp>
        <p:nvSpPr>
          <p:cNvPr id="71683" name="Rectangle 3"/>
          <p:cNvSpPr>
            <a:spLocks noGrp="1" noChangeArrowheads="1"/>
          </p:cNvSpPr>
          <p:nvPr>
            <p:ph type="body" idx="1"/>
          </p:nvPr>
        </p:nvSpPr>
        <p:spPr>
          <a:xfrm>
            <a:off x="457200" y="1600200"/>
            <a:ext cx="8458200" cy="4495800"/>
          </a:xfrm>
        </p:spPr>
        <p:txBody>
          <a:bodyPr/>
          <a:lstStyle/>
          <a:p>
            <a:r>
              <a:rPr lang="en-US" sz="2800" dirty="0" smtClean="0">
                <a:effectLst/>
              </a:rPr>
              <a:t>Possible solution to battling </a:t>
            </a:r>
            <a:r>
              <a:rPr lang="en-US" sz="2800" smtClean="0">
                <a:effectLst/>
              </a:rPr>
              <a:t>serial offences </a:t>
            </a:r>
          </a:p>
          <a:p>
            <a:r>
              <a:rPr lang="en-US" sz="2800" dirty="0" smtClean="0">
                <a:effectLst/>
              </a:rPr>
              <a:t>A </a:t>
            </a:r>
            <a:r>
              <a:rPr lang="en-US" sz="2800" dirty="0">
                <a:effectLst/>
              </a:rPr>
              <a:t>behavioral and investigative tool that is intended to help investigators to accurately predict and profile the characteristics of unknown criminal subjects or offenders</a:t>
            </a:r>
            <a:r>
              <a:rPr lang="en-US" sz="2800" dirty="0" smtClean="0">
                <a:effectLst/>
              </a:rPr>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dissolve">
                                      <p:cBhvr>
                                        <p:cTn id="7" dur="500"/>
                                        <p:tgtEl>
                                          <p:spTgt spid="716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dissolve">
                                      <p:cBhvr>
                                        <p:cTn id="12" dur="5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304800"/>
            <a:ext cx="9144000" cy="1143000"/>
          </a:xfrm>
        </p:spPr>
        <p:txBody>
          <a:bodyPr/>
          <a:lstStyle/>
          <a:p>
            <a:r>
              <a:rPr lang="en-US" b="0" u="sng" dirty="0"/>
              <a:t>Criminal Profiling</a:t>
            </a:r>
            <a:r>
              <a:rPr lang="en-US" b="0" dirty="0"/>
              <a:t/>
            </a:r>
            <a:br>
              <a:rPr lang="en-US" b="0" dirty="0"/>
            </a:br>
            <a:r>
              <a:rPr lang="en-US" sz="3200" b="0" dirty="0"/>
              <a:t>Some Assumptions of the Profiling Process</a:t>
            </a:r>
            <a:endParaRPr lang="en-US" b="0" dirty="0"/>
          </a:p>
        </p:txBody>
      </p:sp>
      <p:sp>
        <p:nvSpPr>
          <p:cNvPr id="72707" name="Rectangle 3"/>
          <p:cNvSpPr>
            <a:spLocks noGrp="1" noChangeArrowheads="1"/>
          </p:cNvSpPr>
          <p:nvPr>
            <p:ph type="body" idx="1"/>
          </p:nvPr>
        </p:nvSpPr>
        <p:spPr>
          <a:xfrm>
            <a:off x="685800" y="1752600"/>
            <a:ext cx="7162800" cy="4572000"/>
          </a:xfrm>
        </p:spPr>
        <p:txBody>
          <a:bodyPr/>
          <a:lstStyle/>
          <a:p>
            <a:pPr marL="533400" indent="-533400">
              <a:lnSpc>
                <a:spcPct val="80000"/>
              </a:lnSpc>
              <a:buFontTx/>
              <a:buNone/>
            </a:pPr>
            <a:r>
              <a:rPr lang="en-US" sz="2800" dirty="0"/>
              <a:t>1. </a:t>
            </a:r>
            <a:r>
              <a:rPr lang="en-US" sz="2800" b="1" dirty="0"/>
              <a:t>The Crime Scene reflects the personality.</a:t>
            </a:r>
          </a:p>
          <a:p>
            <a:pPr marL="914400" lvl="1" indent="-457200">
              <a:lnSpc>
                <a:spcPct val="80000"/>
              </a:lnSpc>
            </a:pPr>
            <a:r>
              <a:rPr lang="en-US" sz="2000" b="1" dirty="0"/>
              <a:t>Manner of death</a:t>
            </a:r>
          </a:p>
          <a:p>
            <a:pPr marL="914400" lvl="1" indent="-457200">
              <a:lnSpc>
                <a:spcPct val="80000"/>
              </a:lnSpc>
            </a:pPr>
            <a:r>
              <a:rPr lang="en-US" sz="2000" b="1" dirty="0"/>
              <a:t>Organized or disorganized crime </a:t>
            </a:r>
            <a:r>
              <a:rPr lang="en-US" sz="2000" b="1" dirty="0" smtClean="0"/>
              <a:t>scene</a:t>
            </a:r>
            <a:endParaRPr lang="en-US" sz="2000" b="1" dirty="0"/>
          </a:p>
          <a:p>
            <a:pPr marL="533400" indent="-533400">
              <a:lnSpc>
                <a:spcPct val="80000"/>
              </a:lnSpc>
              <a:buFontTx/>
              <a:buNone/>
            </a:pPr>
            <a:r>
              <a:rPr lang="en-US" sz="2800" b="1" dirty="0"/>
              <a:t>2</a:t>
            </a:r>
            <a:r>
              <a:rPr lang="en-US" b="1" dirty="0"/>
              <a:t>. </a:t>
            </a:r>
            <a:r>
              <a:rPr lang="en-US" sz="2800" b="1" dirty="0"/>
              <a:t>Methods of operation remain similar.</a:t>
            </a:r>
          </a:p>
          <a:p>
            <a:pPr marL="914400" lvl="1" indent="-457200">
              <a:lnSpc>
                <a:spcPct val="80000"/>
              </a:lnSpc>
              <a:buFontTx/>
              <a:buChar char="-"/>
            </a:pPr>
            <a:r>
              <a:rPr lang="en-US" sz="2000" b="1" dirty="0"/>
              <a:t>Clues left could be a “signature” of the killer.</a:t>
            </a:r>
          </a:p>
          <a:p>
            <a:pPr marL="533400" indent="-533400">
              <a:lnSpc>
                <a:spcPct val="80000"/>
              </a:lnSpc>
              <a:buFontTx/>
              <a:buNone/>
            </a:pPr>
            <a:r>
              <a:rPr lang="en-US" sz="2800" b="1" dirty="0" smtClean="0"/>
              <a:t>3</a:t>
            </a:r>
            <a:r>
              <a:rPr lang="en-US" sz="2800" b="1" dirty="0"/>
              <a:t>. The “signature” will remain the same.</a:t>
            </a:r>
          </a:p>
          <a:p>
            <a:pPr marL="914400" lvl="1" indent="-457200">
              <a:lnSpc>
                <a:spcPct val="80000"/>
              </a:lnSpc>
              <a:buFontTx/>
              <a:buChar char="-"/>
            </a:pPr>
            <a:r>
              <a:rPr lang="en-US" sz="2000" b="1" dirty="0" smtClean="0"/>
              <a:t>Unique </a:t>
            </a:r>
            <a:r>
              <a:rPr lang="en-US" sz="2000" b="1" dirty="0"/>
              <a:t>manner in which a crime is </a:t>
            </a:r>
            <a:r>
              <a:rPr lang="en-US" sz="2000" b="1" dirty="0" smtClean="0"/>
              <a:t>committed.</a:t>
            </a:r>
          </a:p>
          <a:p>
            <a:pPr marL="914400" lvl="1" indent="-457200">
              <a:lnSpc>
                <a:spcPct val="80000"/>
              </a:lnSpc>
              <a:buFontTx/>
              <a:buChar char="-"/>
            </a:pPr>
            <a:r>
              <a:rPr lang="en-US" sz="2000" b="1" dirty="0" smtClean="0"/>
              <a:t>Manner</a:t>
            </a:r>
            <a:r>
              <a:rPr lang="en-US" sz="2000" b="1" dirty="0"/>
              <a:t>, words used, something left at the scene.</a:t>
            </a:r>
          </a:p>
          <a:p>
            <a:pPr marL="533400" indent="-533400">
              <a:lnSpc>
                <a:spcPct val="80000"/>
              </a:lnSpc>
              <a:buFontTx/>
              <a:buNone/>
            </a:pPr>
            <a:r>
              <a:rPr lang="en-US" sz="2800" b="1" dirty="0"/>
              <a:t>4. The criminal’s personality will not change.</a:t>
            </a:r>
          </a:p>
          <a:p>
            <a:pPr marL="914400" lvl="1" indent="-457200">
              <a:lnSpc>
                <a:spcPct val="80000"/>
              </a:lnSpc>
              <a:buFontTx/>
              <a:buChar char="-"/>
            </a:pPr>
            <a:r>
              <a:rPr lang="en-US" sz="2000" b="1" dirty="0"/>
              <a:t>Core personality cannot change. </a:t>
            </a:r>
          </a:p>
          <a:p>
            <a:pPr marL="1295400" lvl="2" indent="-381000">
              <a:lnSpc>
                <a:spcPct val="80000"/>
              </a:lnSpc>
              <a:buFontTx/>
              <a:buChar char="-"/>
            </a:pPr>
            <a:endParaRPr lang="en-US" sz="1400" b="1" dirty="0"/>
          </a:p>
          <a:p>
            <a:pPr marL="914400" lvl="1" indent="-457200">
              <a:lnSpc>
                <a:spcPct val="80000"/>
              </a:lnSpc>
              <a:buFontTx/>
              <a:buChar char="-"/>
            </a:pP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plus(in)">
                                      <p:cBhvr>
                                        <p:cTn id="7" dur="20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plus(in)">
                                      <p:cBhvr>
                                        <p:cTn id="12" dur="20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plus(in)">
                                      <p:cBhvr>
                                        <p:cTn id="17" dur="20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plus(in)">
                                      <p:cBhvr>
                                        <p:cTn id="22" dur="2000"/>
                                        <p:tgtEl>
                                          <p:spTgt spid="7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plus(in)">
                                      <p:cBhvr>
                                        <p:cTn id="27" dur="2000"/>
                                        <p:tgtEl>
                                          <p:spTgt spid="7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plus(in)">
                                      <p:cBhvr>
                                        <p:cTn id="32" dur="2000"/>
                                        <p:tgtEl>
                                          <p:spTgt spid="72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72707">
                                            <p:txEl>
                                              <p:pRg st="6" end="6"/>
                                            </p:txEl>
                                          </p:spTgt>
                                        </p:tgtEl>
                                        <p:attrNameLst>
                                          <p:attrName>style.visibility</p:attrName>
                                        </p:attrNameLst>
                                      </p:cBhvr>
                                      <p:to>
                                        <p:strVal val="visible"/>
                                      </p:to>
                                    </p:set>
                                    <p:animEffect transition="in" filter="plus(in)">
                                      <p:cBhvr>
                                        <p:cTn id="37" dur="2000"/>
                                        <p:tgtEl>
                                          <p:spTgt spid="72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72707">
                                            <p:txEl>
                                              <p:pRg st="7" end="7"/>
                                            </p:txEl>
                                          </p:spTgt>
                                        </p:tgtEl>
                                        <p:attrNameLst>
                                          <p:attrName>style.visibility</p:attrName>
                                        </p:attrNameLst>
                                      </p:cBhvr>
                                      <p:to>
                                        <p:strVal val="visible"/>
                                      </p:to>
                                    </p:set>
                                    <p:animEffect transition="in" filter="plus(in)">
                                      <p:cBhvr>
                                        <p:cTn id="42" dur="2000"/>
                                        <p:tgtEl>
                                          <p:spTgt spid="727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72707">
                                            <p:txEl>
                                              <p:pRg st="8" end="8"/>
                                            </p:txEl>
                                          </p:spTgt>
                                        </p:tgtEl>
                                        <p:attrNameLst>
                                          <p:attrName>style.visibility</p:attrName>
                                        </p:attrNameLst>
                                      </p:cBhvr>
                                      <p:to>
                                        <p:strVal val="visible"/>
                                      </p:to>
                                    </p:set>
                                    <p:animEffect transition="in" filter="plus(in)">
                                      <p:cBhvr>
                                        <p:cTn id="47" dur="2000"/>
                                        <p:tgtEl>
                                          <p:spTgt spid="727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nodeType="clickEffect">
                                  <p:stCondLst>
                                    <p:cond delay="0"/>
                                  </p:stCondLst>
                                  <p:childTnLst>
                                    <p:set>
                                      <p:cBhvr>
                                        <p:cTn id="51" dur="1" fill="hold">
                                          <p:stCondLst>
                                            <p:cond delay="0"/>
                                          </p:stCondLst>
                                        </p:cTn>
                                        <p:tgtEl>
                                          <p:spTgt spid="72707">
                                            <p:txEl>
                                              <p:pRg st="9" end="9"/>
                                            </p:txEl>
                                          </p:spTgt>
                                        </p:tgtEl>
                                        <p:attrNameLst>
                                          <p:attrName>style.visibility</p:attrName>
                                        </p:attrNameLst>
                                      </p:cBhvr>
                                      <p:to>
                                        <p:strVal val="visible"/>
                                      </p:to>
                                    </p:set>
                                    <p:animEffect transition="in" filter="plus(in)">
                                      <p:cBhvr>
                                        <p:cTn id="52" dur="2000"/>
                                        <p:tgtEl>
                                          <p:spTgt spid="727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en-US" sz="3200" dirty="0"/>
              <a:t>F.B.I. Crime Scene Analysis</a:t>
            </a:r>
            <a:br>
              <a:rPr lang="en-US" sz="3200" dirty="0"/>
            </a:br>
            <a:r>
              <a:rPr lang="en-US" sz="1600" dirty="0"/>
              <a:t>Distinguishes two types of crime scenes as the basis of psychological profiling: </a:t>
            </a:r>
            <a:endParaRPr lang="en-US" sz="3200" dirty="0"/>
          </a:p>
        </p:txBody>
      </p:sp>
      <p:sp>
        <p:nvSpPr>
          <p:cNvPr id="73733" name="Rectangle 5"/>
          <p:cNvSpPr>
            <a:spLocks noGrp="1" noChangeArrowheads="1"/>
          </p:cNvSpPr>
          <p:nvPr>
            <p:ph type="body" sz="half" idx="1"/>
          </p:nvPr>
        </p:nvSpPr>
        <p:spPr>
          <a:xfrm>
            <a:off x="685800" y="1371600"/>
            <a:ext cx="3810000" cy="4800600"/>
          </a:xfrm>
        </p:spPr>
        <p:txBody>
          <a:bodyPr/>
          <a:lstStyle/>
          <a:p>
            <a:pPr algn="ctr">
              <a:buFontTx/>
              <a:buNone/>
            </a:pPr>
            <a:r>
              <a:rPr lang="en-US" sz="2400" b="1" u="sng" dirty="0"/>
              <a:t>Organized Offender</a:t>
            </a:r>
          </a:p>
          <a:p>
            <a:r>
              <a:rPr lang="en-US" sz="1800" b="1" dirty="0"/>
              <a:t>High intelligence</a:t>
            </a:r>
          </a:p>
          <a:p>
            <a:r>
              <a:rPr lang="en-US" sz="1800" b="1" dirty="0"/>
              <a:t>Socially adequate</a:t>
            </a:r>
          </a:p>
          <a:p>
            <a:r>
              <a:rPr lang="en-US" sz="1800" b="1" dirty="0"/>
              <a:t>Sexually competent</a:t>
            </a:r>
          </a:p>
          <a:p>
            <a:r>
              <a:rPr lang="en-US" sz="1800" b="1" dirty="0"/>
              <a:t>Lives with a partner</a:t>
            </a:r>
          </a:p>
          <a:p>
            <a:r>
              <a:rPr lang="en-US" sz="1800" b="1" dirty="0"/>
              <a:t>High birth order status</a:t>
            </a:r>
          </a:p>
          <a:p>
            <a:r>
              <a:rPr lang="en-US" sz="1800" b="1" dirty="0"/>
              <a:t>Father had/has stable work</a:t>
            </a:r>
          </a:p>
          <a:p>
            <a:r>
              <a:rPr lang="en-US" sz="1800" b="1" dirty="0"/>
              <a:t>Childhood discipline inconsistent</a:t>
            </a:r>
          </a:p>
          <a:p>
            <a:r>
              <a:rPr lang="en-US" sz="1800" b="1" dirty="0" smtClean="0"/>
              <a:t>Situational </a:t>
            </a:r>
            <a:r>
              <a:rPr lang="en-US" sz="1800" b="1" dirty="0"/>
              <a:t>stress causes crime</a:t>
            </a:r>
          </a:p>
          <a:p>
            <a:r>
              <a:rPr lang="en-US" sz="1800" b="1" dirty="0"/>
              <a:t>Charming</a:t>
            </a:r>
          </a:p>
          <a:p>
            <a:r>
              <a:rPr lang="en-US" sz="1800" b="1" dirty="0"/>
              <a:t>Is mobile</a:t>
            </a:r>
          </a:p>
          <a:p>
            <a:r>
              <a:rPr lang="en-US" sz="1800" b="1" dirty="0"/>
              <a:t>Follows crime in media</a:t>
            </a:r>
          </a:p>
          <a:p>
            <a:pPr>
              <a:buFontTx/>
              <a:buNone/>
            </a:pPr>
            <a:r>
              <a:rPr lang="en-US" sz="1600" b="1" dirty="0"/>
              <a:t>TED BUNDY</a:t>
            </a:r>
          </a:p>
          <a:p>
            <a:endParaRPr lang="en-US" sz="1600" b="1" dirty="0"/>
          </a:p>
          <a:p>
            <a:endParaRPr lang="en-US" sz="1800" dirty="0"/>
          </a:p>
        </p:txBody>
      </p:sp>
      <p:sp>
        <p:nvSpPr>
          <p:cNvPr id="73734" name="Rectangle 6"/>
          <p:cNvSpPr>
            <a:spLocks noGrp="1" noChangeArrowheads="1"/>
          </p:cNvSpPr>
          <p:nvPr>
            <p:ph type="body" sz="half" idx="2"/>
          </p:nvPr>
        </p:nvSpPr>
        <p:spPr>
          <a:xfrm>
            <a:off x="4648200" y="1447800"/>
            <a:ext cx="3810000" cy="4800600"/>
          </a:xfrm>
        </p:spPr>
        <p:txBody>
          <a:bodyPr/>
          <a:lstStyle/>
          <a:p>
            <a:pPr algn="ctr">
              <a:buFontTx/>
              <a:buNone/>
            </a:pPr>
            <a:r>
              <a:rPr lang="en-US" sz="2400" b="1" u="sng" dirty="0"/>
              <a:t>Disorganized Offender</a:t>
            </a:r>
          </a:p>
          <a:p>
            <a:r>
              <a:rPr lang="en-US" sz="1600" b="1" dirty="0"/>
              <a:t>Below average intelligence</a:t>
            </a:r>
          </a:p>
          <a:p>
            <a:r>
              <a:rPr lang="en-US" sz="1600" b="1" dirty="0"/>
              <a:t>Socially inadequate</a:t>
            </a:r>
          </a:p>
          <a:p>
            <a:r>
              <a:rPr lang="en-US" sz="1600" b="1" dirty="0"/>
              <a:t>Sexually incompetent </a:t>
            </a:r>
          </a:p>
          <a:p>
            <a:r>
              <a:rPr lang="en-US" sz="1600" b="1" dirty="0"/>
              <a:t>Works at unskilled labor</a:t>
            </a:r>
          </a:p>
          <a:p>
            <a:r>
              <a:rPr lang="en-US" sz="1600" b="1" dirty="0"/>
              <a:t>Low birth order status</a:t>
            </a:r>
          </a:p>
          <a:p>
            <a:r>
              <a:rPr lang="en-US" sz="1600" b="1" dirty="0"/>
              <a:t>Father had/has unstable work</a:t>
            </a:r>
          </a:p>
          <a:p>
            <a:r>
              <a:rPr lang="en-US" sz="1600" b="1" dirty="0"/>
              <a:t>Received harsh discipline as child</a:t>
            </a:r>
          </a:p>
          <a:p>
            <a:r>
              <a:rPr lang="en-US" sz="1600" b="1" dirty="0"/>
              <a:t>Mood is anxious during crime</a:t>
            </a:r>
          </a:p>
          <a:p>
            <a:r>
              <a:rPr lang="en-US" sz="1600" b="1" dirty="0" smtClean="0"/>
              <a:t>Stress </a:t>
            </a:r>
            <a:r>
              <a:rPr lang="en-US" sz="1600" b="1" dirty="0"/>
              <a:t>not a factor in causing crime</a:t>
            </a:r>
          </a:p>
          <a:p>
            <a:r>
              <a:rPr lang="en-US" sz="1600" b="1" dirty="0"/>
              <a:t>Lives alone/does not date</a:t>
            </a:r>
          </a:p>
          <a:p>
            <a:r>
              <a:rPr lang="en-US" sz="1600" b="1" dirty="0"/>
              <a:t>Poor personal hygiene</a:t>
            </a:r>
          </a:p>
          <a:p>
            <a:r>
              <a:rPr lang="en-US" sz="1600" b="1" dirty="0"/>
              <a:t>Not interested in media</a:t>
            </a:r>
          </a:p>
          <a:p>
            <a:r>
              <a:rPr lang="en-US" sz="1600" b="1" dirty="0"/>
              <a:t>Nocturnal</a:t>
            </a:r>
          </a:p>
          <a:p>
            <a:r>
              <a:rPr lang="en-US" sz="1600" b="1" dirty="0"/>
              <a:t>Significant behavior changes after crime</a:t>
            </a:r>
          </a:p>
          <a:p>
            <a:pPr>
              <a:buFontTx/>
              <a:buNone/>
            </a:pPr>
            <a:r>
              <a:rPr lang="en-US" sz="1600" b="1" dirty="0"/>
              <a:t>RICHARD RAMIREZ</a:t>
            </a:r>
          </a:p>
          <a:p>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dissolve">
                                      <p:cBhvr>
                                        <p:cTn id="7" dur="500"/>
                                        <p:tgtEl>
                                          <p:spTgt spid="73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dissolve">
                                      <p:cBhvr>
                                        <p:cTn id="12" dur="500"/>
                                        <p:tgtEl>
                                          <p:spTgt spid="737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3733">
                                            <p:txEl>
                                              <p:pRg st="2" end="2"/>
                                            </p:txEl>
                                          </p:spTgt>
                                        </p:tgtEl>
                                        <p:attrNameLst>
                                          <p:attrName>style.visibility</p:attrName>
                                        </p:attrNameLst>
                                      </p:cBhvr>
                                      <p:to>
                                        <p:strVal val="visible"/>
                                      </p:to>
                                    </p:set>
                                    <p:animEffect transition="in" filter="dissolve">
                                      <p:cBhvr>
                                        <p:cTn id="17" dur="500"/>
                                        <p:tgtEl>
                                          <p:spTgt spid="737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3733">
                                            <p:txEl>
                                              <p:pRg st="3" end="3"/>
                                            </p:txEl>
                                          </p:spTgt>
                                        </p:tgtEl>
                                        <p:attrNameLst>
                                          <p:attrName>style.visibility</p:attrName>
                                        </p:attrNameLst>
                                      </p:cBhvr>
                                      <p:to>
                                        <p:strVal val="visible"/>
                                      </p:to>
                                    </p:set>
                                    <p:animEffect transition="in" filter="dissolve">
                                      <p:cBhvr>
                                        <p:cTn id="22" dur="500"/>
                                        <p:tgtEl>
                                          <p:spTgt spid="737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3733">
                                            <p:txEl>
                                              <p:pRg st="4" end="4"/>
                                            </p:txEl>
                                          </p:spTgt>
                                        </p:tgtEl>
                                        <p:attrNameLst>
                                          <p:attrName>style.visibility</p:attrName>
                                        </p:attrNameLst>
                                      </p:cBhvr>
                                      <p:to>
                                        <p:strVal val="visible"/>
                                      </p:to>
                                    </p:set>
                                    <p:animEffect transition="in" filter="dissolve">
                                      <p:cBhvr>
                                        <p:cTn id="27" dur="500"/>
                                        <p:tgtEl>
                                          <p:spTgt spid="737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3733">
                                            <p:txEl>
                                              <p:pRg st="5" end="5"/>
                                            </p:txEl>
                                          </p:spTgt>
                                        </p:tgtEl>
                                        <p:attrNameLst>
                                          <p:attrName>style.visibility</p:attrName>
                                        </p:attrNameLst>
                                      </p:cBhvr>
                                      <p:to>
                                        <p:strVal val="visible"/>
                                      </p:to>
                                    </p:set>
                                    <p:animEffect transition="in" filter="dissolve">
                                      <p:cBhvr>
                                        <p:cTn id="32" dur="500"/>
                                        <p:tgtEl>
                                          <p:spTgt spid="737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3733">
                                            <p:txEl>
                                              <p:pRg st="6" end="6"/>
                                            </p:txEl>
                                          </p:spTgt>
                                        </p:tgtEl>
                                        <p:attrNameLst>
                                          <p:attrName>style.visibility</p:attrName>
                                        </p:attrNameLst>
                                      </p:cBhvr>
                                      <p:to>
                                        <p:strVal val="visible"/>
                                      </p:to>
                                    </p:set>
                                    <p:animEffect transition="in" filter="dissolve">
                                      <p:cBhvr>
                                        <p:cTn id="37" dur="500"/>
                                        <p:tgtEl>
                                          <p:spTgt spid="737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3733">
                                            <p:txEl>
                                              <p:pRg st="7" end="7"/>
                                            </p:txEl>
                                          </p:spTgt>
                                        </p:tgtEl>
                                        <p:attrNameLst>
                                          <p:attrName>style.visibility</p:attrName>
                                        </p:attrNameLst>
                                      </p:cBhvr>
                                      <p:to>
                                        <p:strVal val="visible"/>
                                      </p:to>
                                    </p:set>
                                    <p:animEffect transition="in" filter="dissolve">
                                      <p:cBhvr>
                                        <p:cTn id="42" dur="500"/>
                                        <p:tgtEl>
                                          <p:spTgt spid="737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3733">
                                            <p:txEl>
                                              <p:pRg st="8" end="8"/>
                                            </p:txEl>
                                          </p:spTgt>
                                        </p:tgtEl>
                                        <p:attrNameLst>
                                          <p:attrName>style.visibility</p:attrName>
                                        </p:attrNameLst>
                                      </p:cBhvr>
                                      <p:to>
                                        <p:strVal val="visible"/>
                                      </p:to>
                                    </p:set>
                                    <p:animEffect transition="in" filter="dissolve">
                                      <p:cBhvr>
                                        <p:cTn id="47" dur="500"/>
                                        <p:tgtEl>
                                          <p:spTgt spid="7373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3733">
                                            <p:txEl>
                                              <p:pRg st="9" end="9"/>
                                            </p:txEl>
                                          </p:spTgt>
                                        </p:tgtEl>
                                        <p:attrNameLst>
                                          <p:attrName>style.visibility</p:attrName>
                                        </p:attrNameLst>
                                      </p:cBhvr>
                                      <p:to>
                                        <p:strVal val="visible"/>
                                      </p:to>
                                    </p:set>
                                    <p:animEffect transition="in" filter="dissolve">
                                      <p:cBhvr>
                                        <p:cTn id="52" dur="500"/>
                                        <p:tgtEl>
                                          <p:spTgt spid="7373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3733">
                                            <p:txEl>
                                              <p:pRg st="10" end="10"/>
                                            </p:txEl>
                                          </p:spTgt>
                                        </p:tgtEl>
                                        <p:attrNameLst>
                                          <p:attrName>style.visibility</p:attrName>
                                        </p:attrNameLst>
                                      </p:cBhvr>
                                      <p:to>
                                        <p:strVal val="visible"/>
                                      </p:to>
                                    </p:set>
                                    <p:animEffect transition="in" filter="dissolve">
                                      <p:cBhvr>
                                        <p:cTn id="57" dur="500"/>
                                        <p:tgtEl>
                                          <p:spTgt spid="7373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3733">
                                            <p:txEl>
                                              <p:pRg st="11" end="11"/>
                                            </p:txEl>
                                          </p:spTgt>
                                        </p:tgtEl>
                                        <p:attrNameLst>
                                          <p:attrName>style.visibility</p:attrName>
                                        </p:attrNameLst>
                                      </p:cBhvr>
                                      <p:to>
                                        <p:strVal val="visible"/>
                                      </p:to>
                                    </p:set>
                                    <p:animEffect transition="in" filter="dissolve">
                                      <p:cBhvr>
                                        <p:cTn id="62" dur="500"/>
                                        <p:tgtEl>
                                          <p:spTgt spid="7373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73733">
                                            <p:txEl>
                                              <p:pRg st="12" end="12"/>
                                            </p:txEl>
                                          </p:spTgt>
                                        </p:tgtEl>
                                        <p:attrNameLst>
                                          <p:attrName>style.visibility</p:attrName>
                                        </p:attrNameLst>
                                      </p:cBhvr>
                                      <p:to>
                                        <p:strVal val="visible"/>
                                      </p:to>
                                    </p:set>
                                    <p:animEffect transition="in" filter="dissolve">
                                      <p:cBhvr>
                                        <p:cTn id="67" dur="500"/>
                                        <p:tgtEl>
                                          <p:spTgt spid="7373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73734">
                                            <p:txEl>
                                              <p:pRg st="0" end="0"/>
                                            </p:txEl>
                                          </p:spTgt>
                                        </p:tgtEl>
                                        <p:attrNameLst>
                                          <p:attrName>style.visibility</p:attrName>
                                        </p:attrNameLst>
                                      </p:cBhvr>
                                      <p:to>
                                        <p:strVal val="visible"/>
                                      </p:to>
                                    </p:set>
                                    <p:animEffect transition="in" filter="dissolve">
                                      <p:cBhvr>
                                        <p:cTn id="72" dur="500"/>
                                        <p:tgtEl>
                                          <p:spTgt spid="7373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73734">
                                            <p:txEl>
                                              <p:pRg st="1" end="1"/>
                                            </p:txEl>
                                          </p:spTgt>
                                        </p:tgtEl>
                                        <p:attrNameLst>
                                          <p:attrName>style.visibility</p:attrName>
                                        </p:attrNameLst>
                                      </p:cBhvr>
                                      <p:to>
                                        <p:strVal val="visible"/>
                                      </p:to>
                                    </p:set>
                                    <p:animEffect transition="in" filter="dissolve">
                                      <p:cBhvr>
                                        <p:cTn id="77" dur="500"/>
                                        <p:tgtEl>
                                          <p:spTgt spid="73734">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73734">
                                            <p:txEl>
                                              <p:pRg st="2" end="2"/>
                                            </p:txEl>
                                          </p:spTgt>
                                        </p:tgtEl>
                                        <p:attrNameLst>
                                          <p:attrName>style.visibility</p:attrName>
                                        </p:attrNameLst>
                                      </p:cBhvr>
                                      <p:to>
                                        <p:strVal val="visible"/>
                                      </p:to>
                                    </p:set>
                                    <p:animEffect transition="in" filter="dissolve">
                                      <p:cBhvr>
                                        <p:cTn id="82" dur="500"/>
                                        <p:tgtEl>
                                          <p:spTgt spid="73734">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73734">
                                            <p:txEl>
                                              <p:pRg st="3" end="3"/>
                                            </p:txEl>
                                          </p:spTgt>
                                        </p:tgtEl>
                                        <p:attrNameLst>
                                          <p:attrName>style.visibility</p:attrName>
                                        </p:attrNameLst>
                                      </p:cBhvr>
                                      <p:to>
                                        <p:strVal val="visible"/>
                                      </p:to>
                                    </p:set>
                                    <p:animEffect transition="in" filter="dissolve">
                                      <p:cBhvr>
                                        <p:cTn id="87" dur="500"/>
                                        <p:tgtEl>
                                          <p:spTgt spid="73734">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73734">
                                            <p:txEl>
                                              <p:pRg st="4" end="4"/>
                                            </p:txEl>
                                          </p:spTgt>
                                        </p:tgtEl>
                                        <p:attrNameLst>
                                          <p:attrName>style.visibility</p:attrName>
                                        </p:attrNameLst>
                                      </p:cBhvr>
                                      <p:to>
                                        <p:strVal val="visible"/>
                                      </p:to>
                                    </p:set>
                                    <p:animEffect transition="in" filter="dissolve">
                                      <p:cBhvr>
                                        <p:cTn id="92" dur="500"/>
                                        <p:tgtEl>
                                          <p:spTgt spid="73734">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73734">
                                            <p:txEl>
                                              <p:pRg st="5" end="5"/>
                                            </p:txEl>
                                          </p:spTgt>
                                        </p:tgtEl>
                                        <p:attrNameLst>
                                          <p:attrName>style.visibility</p:attrName>
                                        </p:attrNameLst>
                                      </p:cBhvr>
                                      <p:to>
                                        <p:strVal val="visible"/>
                                      </p:to>
                                    </p:set>
                                    <p:animEffect transition="in" filter="dissolve">
                                      <p:cBhvr>
                                        <p:cTn id="97" dur="500"/>
                                        <p:tgtEl>
                                          <p:spTgt spid="73734">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73734">
                                            <p:txEl>
                                              <p:pRg st="6" end="6"/>
                                            </p:txEl>
                                          </p:spTgt>
                                        </p:tgtEl>
                                        <p:attrNameLst>
                                          <p:attrName>style.visibility</p:attrName>
                                        </p:attrNameLst>
                                      </p:cBhvr>
                                      <p:to>
                                        <p:strVal val="visible"/>
                                      </p:to>
                                    </p:set>
                                    <p:animEffect transition="in" filter="dissolve">
                                      <p:cBhvr>
                                        <p:cTn id="102" dur="500"/>
                                        <p:tgtEl>
                                          <p:spTgt spid="73734">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73734">
                                            <p:txEl>
                                              <p:pRg st="7" end="7"/>
                                            </p:txEl>
                                          </p:spTgt>
                                        </p:tgtEl>
                                        <p:attrNameLst>
                                          <p:attrName>style.visibility</p:attrName>
                                        </p:attrNameLst>
                                      </p:cBhvr>
                                      <p:to>
                                        <p:strVal val="visible"/>
                                      </p:to>
                                    </p:set>
                                    <p:animEffect transition="in" filter="dissolve">
                                      <p:cBhvr>
                                        <p:cTn id="107" dur="500"/>
                                        <p:tgtEl>
                                          <p:spTgt spid="73734">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73734">
                                            <p:txEl>
                                              <p:pRg st="8" end="8"/>
                                            </p:txEl>
                                          </p:spTgt>
                                        </p:tgtEl>
                                        <p:attrNameLst>
                                          <p:attrName>style.visibility</p:attrName>
                                        </p:attrNameLst>
                                      </p:cBhvr>
                                      <p:to>
                                        <p:strVal val="visible"/>
                                      </p:to>
                                    </p:set>
                                    <p:animEffect transition="in" filter="dissolve">
                                      <p:cBhvr>
                                        <p:cTn id="112" dur="500"/>
                                        <p:tgtEl>
                                          <p:spTgt spid="73734">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73734">
                                            <p:txEl>
                                              <p:pRg st="9" end="9"/>
                                            </p:txEl>
                                          </p:spTgt>
                                        </p:tgtEl>
                                        <p:attrNameLst>
                                          <p:attrName>style.visibility</p:attrName>
                                        </p:attrNameLst>
                                      </p:cBhvr>
                                      <p:to>
                                        <p:strVal val="visible"/>
                                      </p:to>
                                    </p:set>
                                    <p:animEffect transition="in" filter="dissolve">
                                      <p:cBhvr>
                                        <p:cTn id="117" dur="500"/>
                                        <p:tgtEl>
                                          <p:spTgt spid="73734">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73734">
                                            <p:txEl>
                                              <p:pRg st="10" end="10"/>
                                            </p:txEl>
                                          </p:spTgt>
                                        </p:tgtEl>
                                        <p:attrNameLst>
                                          <p:attrName>style.visibility</p:attrName>
                                        </p:attrNameLst>
                                      </p:cBhvr>
                                      <p:to>
                                        <p:strVal val="visible"/>
                                      </p:to>
                                    </p:set>
                                    <p:animEffect transition="in" filter="dissolve">
                                      <p:cBhvr>
                                        <p:cTn id="122" dur="500"/>
                                        <p:tgtEl>
                                          <p:spTgt spid="73734">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73734">
                                            <p:txEl>
                                              <p:pRg st="11" end="11"/>
                                            </p:txEl>
                                          </p:spTgt>
                                        </p:tgtEl>
                                        <p:attrNameLst>
                                          <p:attrName>style.visibility</p:attrName>
                                        </p:attrNameLst>
                                      </p:cBhvr>
                                      <p:to>
                                        <p:strVal val="visible"/>
                                      </p:to>
                                    </p:set>
                                    <p:animEffect transition="in" filter="dissolve">
                                      <p:cBhvr>
                                        <p:cTn id="127" dur="500"/>
                                        <p:tgtEl>
                                          <p:spTgt spid="73734">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nodeType="clickEffect">
                                  <p:stCondLst>
                                    <p:cond delay="0"/>
                                  </p:stCondLst>
                                  <p:childTnLst>
                                    <p:set>
                                      <p:cBhvr>
                                        <p:cTn id="131" dur="1" fill="hold">
                                          <p:stCondLst>
                                            <p:cond delay="0"/>
                                          </p:stCondLst>
                                        </p:cTn>
                                        <p:tgtEl>
                                          <p:spTgt spid="73734">
                                            <p:txEl>
                                              <p:pRg st="12" end="12"/>
                                            </p:txEl>
                                          </p:spTgt>
                                        </p:tgtEl>
                                        <p:attrNameLst>
                                          <p:attrName>style.visibility</p:attrName>
                                        </p:attrNameLst>
                                      </p:cBhvr>
                                      <p:to>
                                        <p:strVal val="visible"/>
                                      </p:to>
                                    </p:set>
                                    <p:animEffect transition="in" filter="dissolve">
                                      <p:cBhvr>
                                        <p:cTn id="132" dur="500"/>
                                        <p:tgtEl>
                                          <p:spTgt spid="73734">
                                            <p:txEl>
                                              <p:pRg st="12" end="1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73734">
                                            <p:txEl>
                                              <p:pRg st="13" end="13"/>
                                            </p:txEl>
                                          </p:spTgt>
                                        </p:tgtEl>
                                        <p:attrNameLst>
                                          <p:attrName>style.visibility</p:attrName>
                                        </p:attrNameLst>
                                      </p:cBhvr>
                                      <p:to>
                                        <p:strVal val="visible"/>
                                      </p:to>
                                    </p:set>
                                    <p:animEffect transition="in" filter="dissolve">
                                      <p:cBhvr>
                                        <p:cTn id="137" dur="500"/>
                                        <p:tgtEl>
                                          <p:spTgt spid="73734">
                                            <p:txEl>
                                              <p:pRg st="13" end="1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nodeType="clickEffect">
                                  <p:stCondLst>
                                    <p:cond delay="0"/>
                                  </p:stCondLst>
                                  <p:childTnLst>
                                    <p:set>
                                      <p:cBhvr>
                                        <p:cTn id="141" dur="1" fill="hold">
                                          <p:stCondLst>
                                            <p:cond delay="0"/>
                                          </p:stCondLst>
                                        </p:cTn>
                                        <p:tgtEl>
                                          <p:spTgt spid="73734">
                                            <p:txEl>
                                              <p:pRg st="14" end="14"/>
                                            </p:txEl>
                                          </p:spTgt>
                                        </p:tgtEl>
                                        <p:attrNameLst>
                                          <p:attrName>style.visibility</p:attrName>
                                        </p:attrNameLst>
                                      </p:cBhvr>
                                      <p:to>
                                        <p:strVal val="visible"/>
                                      </p:to>
                                    </p:set>
                                    <p:animEffect transition="in" filter="dissolve">
                                      <p:cBhvr>
                                        <p:cTn id="142" dur="500"/>
                                        <p:tgtEl>
                                          <p:spTgt spid="73734">
                                            <p:txEl>
                                              <p:pRg st="14" end="14"/>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nodeType="clickEffect">
                                  <p:stCondLst>
                                    <p:cond delay="0"/>
                                  </p:stCondLst>
                                  <p:childTnLst>
                                    <p:set>
                                      <p:cBhvr>
                                        <p:cTn id="146" dur="1" fill="hold">
                                          <p:stCondLst>
                                            <p:cond delay="0"/>
                                          </p:stCondLst>
                                        </p:cTn>
                                        <p:tgtEl>
                                          <p:spTgt spid="73734">
                                            <p:txEl>
                                              <p:pRg st="15" end="15"/>
                                            </p:txEl>
                                          </p:spTgt>
                                        </p:tgtEl>
                                        <p:attrNameLst>
                                          <p:attrName>style.visibility</p:attrName>
                                        </p:attrNameLst>
                                      </p:cBhvr>
                                      <p:to>
                                        <p:strVal val="visible"/>
                                      </p:to>
                                    </p:set>
                                    <p:animEffect transition="in" filter="dissolve">
                                      <p:cBhvr>
                                        <p:cTn id="147" dur="500"/>
                                        <p:tgtEl>
                                          <p:spTgt spid="7373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684213" y="274638"/>
            <a:ext cx="7775575" cy="1143000"/>
          </a:xfrm>
        </p:spPr>
        <p:txBody>
          <a:bodyPr/>
          <a:lstStyle/>
          <a:p>
            <a:r>
              <a:rPr lang="en-US" sz="3200" u="sng" dirty="0"/>
              <a:t>A Comparison of Crime Scenes</a:t>
            </a:r>
          </a:p>
        </p:txBody>
      </p:sp>
      <p:sp>
        <p:nvSpPr>
          <p:cNvPr id="75781" name="Rectangle 5"/>
          <p:cNvSpPr>
            <a:spLocks noGrp="1" noChangeArrowheads="1"/>
          </p:cNvSpPr>
          <p:nvPr>
            <p:ph type="body" sz="half" idx="1"/>
          </p:nvPr>
        </p:nvSpPr>
        <p:spPr>
          <a:xfrm>
            <a:off x="457200" y="1447800"/>
            <a:ext cx="4035425" cy="4495800"/>
          </a:xfrm>
        </p:spPr>
        <p:txBody>
          <a:bodyPr/>
          <a:lstStyle/>
          <a:p>
            <a:pPr algn="ctr">
              <a:lnSpc>
                <a:spcPct val="90000"/>
              </a:lnSpc>
              <a:buFontTx/>
              <a:buNone/>
            </a:pPr>
            <a:r>
              <a:rPr lang="en-US" sz="3600" b="1" dirty="0"/>
              <a:t>Organized </a:t>
            </a:r>
          </a:p>
          <a:p>
            <a:pPr>
              <a:lnSpc>
                <a:spcPct val="90000"/>
              </a:lnSpc>
            </a:pPr>
            <a:r>
              <a:rPr lang="en-US" sz="2400" b="1" dirty="0"/>
              <a:t>Planned </a:t>
            </a:r>
          </a:p>
          <a:p>
            <a:pPr>
              <a:lnSpc>
                <a:spcPct val="90000"/>
              </a:lnSpc>
            </a:pPr>
            <a:r>
              <a:rPr lang="en-US" sz="2400" b="1" dirty="0"/>
              <a:t>Victim targeted</a:t>
            </a:r>
          </a:p>
          <a:p>
            <a:pPr>
              <a:lnSpc>
                <a:spcPct val="90000"/>
              </a:lnSpc>
            </a:pPr>
            <a:r>
              <a:rPr lang="en-US" sz="2400" b="1" dirty="0"/>
              <a:t>Personalizes victim</a:t>
            </a:r>
          </a:p>
          <a:p>
            <a:pPr>
              <a:lnSpc>
                <a:spcPct val="90000"/>
              </a:lnSpc>
            </a:pPr>
            <a:r>
              <a:rPr lang="en-US" sz="2400" b="1" dirty="0"/>
              <a:t>Controlled conversations</a:t>
            </a:r>
          </a:p>
          <a:p>
            <a:pPr>
              <a:lnSpc>
                <a:spcPct val="90000"/>
              </a:lnSpc>
            </a:pPr>
            <a:r>
              <a:rPr lang="en-US" sz="2400" b="1" dirty="0"/>
              <a:t>Controlled crime scene</a:t>
            </a:r>
          </a:p>
          <a:p>
            <a:pPr>
              <a:lnSpc>
                <a:spcPct val="90000"/>
              </a:lnSpc>
            </a:pPr>
            <a:r>
              <a:rPr lang="en-US" sz="2400" b="1" dirty="0"/>
              <a:t>Submissive victim</a:t>
            </a:r>
          </a:p>
          <a:p>
            <a:pPr>
              <a:lnSpc>
                <a:spcPct val="90000"/>
              </a:lnSpc>
            </a:pPr>
            <a:r>
              <a:rPr lang="en-US" sz="2400" b="1" dirty="0"/>
              <a:t>Restraints used</a:t>
            </a:r>
          </a:p>
          <a:p>
            <a:pPr>
              <a:lnSpc>
                <a:spcPct val="90000"/>
              </a:lnSpc>
            </a:pPr>
            <a:r>
              <a:rPr lang="en-US" sz="2400" b="1" dirty="0"/>
              <a:t>Aggressive acts</a:t>
            </a:r>
          </a:p>
          <a:p>
            <a:pPr>
              <a:lnSpc>
                <a:spcPct val="90000"/>
              </a:lnSpc>
            </a:pPr>
            <a:r>
              <a:rPr lang="en-US" sz="2400" b="1" dirty="0"/>
              <a:t>Body is moved</a:t>
            </a:r>
          </a:p>
          <a:p>
            <a:pPr>
              <a:lnSpc>
                <a:spcPct val="90000"/>
              </a:lnSpc>
            </a:pPr>
            <a:r>
              <a:rPr lang="en-US" sz="2400" b="1" dirty="0"/>
              <a:t>Weapon taken</a:t>
            </a:r>
          </a:p>
          <a:p>
            <a:pPr>
              <a:lnSpc>
                <a:spcPct val="90000"/>
              </a:lnSpc>
            </a:pPr>
            <a:r>
              <a:rPr lang="en-US" sz="2400" b="1" dirty="0"/>
              <a:t>Little evidence</a:t>
            </a:r>
          </a:p>
          <a:p>
            <a:pPr>
              <a:lnSpc>
                <a:spcPct val="90000"/>
              </a:lnSpc>
            </a:pPr>
            <a:endParaRPr lang="en-US" sz="1800" b="1" dirty="0"/>
          </a:p>
        </p:txBody>
      </p:sp>
      <p:sp>
        <p:nvSpPr>
          <p:cNvPr id="75782" name="Rectangle 6"/>
          <p:cNvSpPr>
            <a:spLocks noGrp="1" noChangeArrowheads="1"/>
          </p:cNvSpPr>
          <p:nvPr>
            <p:ph type="body" sz="half" idx="2"/>
          </p:nvPr>
        </p:nvSpPr>
        <p:spPr>
          <a:xfrm>
            <a:off x="4651375" y="1600200"/>
            <a:ext cx="4035425" cy="4495800"/>
          </a:xfrm>
        </p:spPr>
        <p:txBody>
          <a:bodyPr/>
          <a:lstStyle/>
          <a:p>
            <a:pPr algn="ctr">
              <a:lnSpc>
                <a:spcPct val="80000"/>
              </a:lnSpc>
              <a:buFontTx/>
              <a:buNone/>
            </a:pPr>
            <a:r>
              <a:rPr lang="en-US" sz="3600" b="1" dirty="0"/>
              <a:t>Disorganized </a:t>
            </a:r>
          </a:p>
          <a:p>
            <a:pPr>
              <a:lnSpc>
                <a:spcPct val="80000"/>
              </a:lnSpc>
            </a:pPr>
            <a:r>
              <a:rPr lang="en-US" sz="2400" b="1" dirty="0"/>
              <a:t>Spontaneous event</a:t>
            </a:r>
          </a:p>
          <a:p>
            <a:pPr>
              <a:lnSpc>
                <a:spcPct val="80000"/>
              </a:lnSpc>
            </a:pPr>
            <a:r>
              <a:rPr lang="en-US" sz="2400" b="1" dirty="0"/>
              <a:t>Victim unknown</a:t>
            </a:r>
          </a:p>
          <a:p>
            <a:pPr>
              <a:lnSpc>
                <a:spcPct val="80000"/>
              </a:lnSpc>
            </a:pPr>
            <a:r>
              <a:rPr lang="en-US" sz="2400" b="1" dirty="0"/>
              <a:t>Depersonalizes victim</a:t>
            </a:r>
          </a:p>
          <a:p>
            <a:pPr>
              <a:lnSpc>
                <a:spcPct val="80000"/>
              </a:lnSpc>
            </a:pPr>
            <a:r>
              <a:rPr lang="en-US" sz="2400" b="1" dirty="0"/>
              <a:t>Minimal conversation</a:t>
            </a:r>
          </a:p>
          <a:p>
            <a:pPr>
              <a:lnSpc>
                <a:spcPct val="80000"/>
              </a:lnSpc>
            </a:pPr>
            <a:r>
              <a:rPr lang="en-US" sz="2400" b="1" dirty="0"/>
              <a:t>Chaotic crime scene</a:t>
            </a:r>
          </a:p>
          <a:p>
            <a:pPr>
              <a:lnSpc>
                <a:spcPct val="80000"/>
              </a:lnSpc>
            </a:pPr>
            <a:r>
              <a:rPr lang="en-US" sz="2400" b="1" dirty="0"/>
              <a:t>Sudden violence</a:t>
            </a:r>
          </a:p>
          <a:p>
            <a:pPr>
              <a:lnSpc>
                <a:spcPct val="80000"/>
              </a:lnSpc>
            </a:pPr>
            <a:r>
              <a:rPr lang="en-US" sz="2400" b="1" dirty="0"/>
              <a:t>No restraints</a:t>
            </a:r>
          </a:p>
          <a:p>
            <a:pPr>
              <a:lnSpc>
                <a:spcPct val="80000"/>
              </a:lnSpc>
            </a:pPr>
            <a:r>
              <a:rPr lang="en-US" sz="2400" b="1" dirty="0"/>
              <a:t>Sex after death</a:t>
            </a:r>
          </a:p>
          <a:p>
            <a:pPr>
              <a:lnSpc>
                <a:spcPct val="80000"/>
              </a:lnSpc>
            </a:pPr>
            <a:r>
              <a:rPr lang="en-US" sz="2400" b="1" dirty="0"/>
              <a:t>Body not moved</a:t>
            </a:r>
          </a:p>
          <a:p>
            <a:pPr>
              <a:lnSpc>
                <a:spcPct val="80000"/>
              </a:lnSpc>
            </a:pPr>
            <a:r>
              <a:rPr lang="en-US" sz="2400" b="1" dirty="0"/>
              <a:t>Weapon left</a:t>
            </a:r>
          </a:p>
          <a:p>
            <a:pPr>
              <a:lnSpc>
                <a:spcPct val="80000"/>
              </a:lnSpc>
            </a:pPr>
            <a:r>
              <a:rPr lang="en-US" sz="2400" b="1" dirty="0"/>
              <a:t>Physical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5781">
                                            <p:txEl>
                                              <p:pRg st="1" end="1"/>
                                            </p:txEl>
                                          </p:spTgt>
                                        </p:tgtEl>
                                        <p:attrNameLst>
                                          <p:attrName>style.visibility</p:attrName>
                                        </p:attrNameLst>
                                      </p:cBhvr>
                                      <p:to>
                                        <p:strVal val="visible"/>
                                      </p:to>
                                    </p:set>
                                    <p:animEffect transition="in" filter="barn(inHorizontal)">
                                      <p:cBhvr>
                                        <p:cTn id="7" dur="500"/>
                                        <p:tgtEl>
                                          <p:spTgt spid="757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5781">
                                            <p:txEl>
                                              <p:pRg st="2" end="2"/>
                                            </p:txEl>
                                          </p:spTgt>
                                        </p:tgtEl>
                                        <p:attrNameLst>
                                          <p:attrName>style.visibility</p:attrName>
                                        </p:attrNameLst>
                                      </p:cBhvr>
                                      <p:to>
                                        <p:strVal val="visible"/>
                                      </p:to>
                                    </p:set>
                                    <p:animEffect transition="in" filter="barn(inHorizontal)">
                                      <p:cBhvr>
                                        <p:cTn id="12" dur="500"/>
                                        <p:tgtEl>
                                          <p:spTgt spid="757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5781">
                                            <p:txEl>
                                              <p:pRg st="3" end="3"/>
                                            </p:txEl>
                                          </p:spTgt>
                                        </p:tgtEl>
                                        <p:attrNameLst>
                                          <p:attrName>style.visibility</p:attrName>
                                        </p:attrNameLst>
                                      </p:cBhvr>
                                      <p:to>
                                        <p:strVal val="visible"/>
                                      </p:to>
                                    </p:set>
                                    <p:animEffect transition="in" filter="barn(inHorizontal)">
                                      <p:cBhvr>
                                        <p:cTn id="17" dur="500"/>
                                        <p:tgtEl>
                                          <p:spTgt spid="757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5781">
                                            <p:txEl>
                                              <p:pRg st="4" end="4"/>
                                            </p:txEl>
                                          </p:spTgt>
                                        </p:tgtEl>
                                        <p:attrNameLst>
                                          <p:attrName>style.visibility</p:attrName>
                                        </p:attrNameLst>
                                      </p:cBhvr>
                                      <p:to>
                                        <p:strVal val="visible"/>
                                      </p:to>
                                    </p:set>
                                    <p:animEffect transition="in" filter="barn(inHorizontal)">
                                      <p:cBhvr>
                                        <p:cTn id="22" dur="500"/>
                                        <p:tgtEl>
                                          <p:spTgt spid="7578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5781">
                                            <p:txEl>
                                              <p:pRg st="5" end="5"/>
                                            </p:txEl>
                                          </p:spTgt>
                                        </p:tgtEl>
                                        <p:attrNameLst>
                                          <p:attrName>style.visibility</p:attrName>
                                        </p:attrNameLst>
                                      </p:cBhvr>
                                      <p:to>
                                        <p:strVal val="visible"/>
                                      </p:to>
                                    </p:set>
                                    <p:animEffect transition="in" filter="barn(inHorizontal)">
                                      <p:cBhvr>
                                        <p:cTn id="27" dur="500"/>
                                        <p:tgtEl>
                                          <p:spTgt spid="7578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75781">
                                            <p:txEl>
                                              <p:pRg st="6" end="6"/>
                                            </p:txEl>
                                          </p:spTgt>
                                        </p:tgtEl>
                                        <p:attrNameLst>
                                          <p:attrName>style.visibility</p:attrName>
                                        </p:attrNameLst>
                                      </p:cBhvr>
                                      <p:to>
                                        <p:strVal val="visible"/>
                                      </p:to>
                                    </p:set>
                                    <p:animEffect transition="in" filter="barn(inHorizontal)">
                                      <p:cBhvr>
                                        <p:cTn id="32" dur="500"/>
                                        <p:tgtEl>
                                          <p:spTgt spid="7578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75781">
                                            <p:txEl>
                                              <p:pRg st="7" end="7"/>
                                            </p:txEl>
                                          </p:spTgt>
                                        </p:tgtEl>
                                        <p:attrNameLst>
                                          <p:attrName>style.visibility</p:attrName>
                                        </p:attrNameLst>
                                      </p:cBhvr>
                                      <p:to>
                                        <p:strVal val="visible"/>
                                      </p:to>
                                    </p:set>
                                    <p:animEffect transition="in" filter="barn(inHorizontal)">
                                      <p:cBhvr>
                                        <p:cTn id="37" dur="500"/>
                                        <p:tgtEl>
                                          <p:spTgt spid="7578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75781">
                                            <p:txEl>
                                              <p:pRg st="8" end="8"/>
                                            </p:txEl>
                                          </p:spTgt>
                                        </p:tgtEl>
                                        <p:attrNameLst>
                                          <p:attrName>style.visibility</p:attrName>
                                        </p:attrNameLst>
                                      </p:cBhvr>
                                      <p:to>
                                        <p:strVal val="visible"/>
                                      </p:to>
                                    </p:set>
                                    <p:animEffect transition="in" filter="barn(inHorizontal)">
                                      <p:cBhvr>
                                        <p:cTn id="42" dur="500"/>
                                        <p:tgtEl>
                                          <p:spTgt spid="7578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75781">
                                            <p:txEl>
                                              <p:pRg st="9" end="9"/>
                                            </p:txEl>
                                          </p:spTgt>
                                        </p:tgtEl>
                                        <p:attrNameLst>
                                          <p:attrName>style.visibility</p:attrName>
                                        </p:attrNameLst>
                                      </p:cBhvr>
                                      <p:to>
                                        <p:strVal val="visible"/>
                                      </p:to>
                                    </p:set>
                                    <p:animEffect transition="in" filter="barn(inHorizontal)">
                                      <p:cBhvr>
                                        <p:cTn id="47" dur="500"/>
                                        <p:tgtEl>
                                          <p:spTgt spid="7578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75781">
                                            <p:txEl>
                                              <p:pRg st="10" end="10"/>
                                            </p:txEl>
                                          </p:spTgt>
                                        </p:tgtEl>
                                        <p:attrNameLst>
                                          <p:attrName>style.visibility</p:attrName>
                                        </p:attrNameLst>
                                      </p:cBhvr>
                                      <p:to>
                                        <p:strVal val="visible"/>
                                      </p:to>
                                    </p:set>
                                    <p:animEffect transition="in" filter="barn(inHorizontal)">
                                      <p:cBhvr>
                                        <p:cTn id="52" dur="500"/>
                                        <p:tgtEl>
                                          <p:spTgt spid="7578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nodeType="clickEffect">
                                  <p:stCondLst>
                                    <p:cond delay="0"/>
                                  </p:stCondLst>
                                  <p:childTnLst>
                                    <p:set>
                                      <p:cBhvr>
                                        <p:cTn id="56" dur="1" fill="hold">
                                          <p:stCondLst>
                                            <p:cond delay="0"/>
                                          </p:stCondLst>
                                        </p:cTn>
                                        <p:tgtEl>
                                          <p:spTgt spid="75781">
                                            <p:txEl>
                                              <p:pRg st="11" end="11"/>
                                            </p:txEl>
                                          </p:spTgt>
                                        </p:tgtEl>
                                        <p:attrNameLst>
                                          <p:attrName>style.visibility</p:attrName>
                                        </p:attrNameLst>
                                      </p:cBhvr>
                                      <p:to>
                                        <p:strVal val="visible"/>
                                      </p:to>
                                    </p:set>
                                    <p:animEffect transition="in" filter="barn(inHorizontal)">
                                      <p:cBhvr>
                                        <p:cTn id="57" dur="500"/>
                                        <p:tgtEl>
                                          <p:spTgt spid="7578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75782">
                                            <p:txEl>
                                              <p:pRg st="1" end="1"/>
                                            </p:txEl>
                                          </p:spTgt>
                                        </p:tgtEl>
                                        <p:attrNameLst>
                                          <p:attrName>style.visibility</p:attrName>
                                        </p:attrNameLst>
                                      </p:cBhvr>
                                      <p:to>
                                        <p:strVal val="visible"/>
                                      </p:to>
                                    </p:set>
                                    <p:animEffect transition="in" filter="checkerboard(across)">
                                      <p:cBhvr>
                                        <p:cTn id="62" dur="500"/>
                                        <p:tgtEl>
                                          <p:spTgt spid="7578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75782">
                                            <p:txEl>
                                              <p:pRg st="2" end="2"/>
                                            </p:txEl>
                                          </p:spTgt>
                                        </p:tgtEl>
                                        <p:attrNameLst>
                                          <p:attrName>style.visibility</p:attrName>
                                        </p:attrNameLst>
                                      </p:cBhvr>
                                      <p:to>
                                        <p:strVal val="visible"/>
                                      </p:to>
                                    </p:set>
                                    <p:animEffect transition="in" filter="checkerboard(across)">
                                      <p:cBhvr>
                                        <p:cTn id="67" dur="500"/>
                                        <p:tgtEl>
                                          <p:spTgt spid="7578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75782">
                                            <p:txEl>
                                              <p:pRg st="3" end="3"/>
                                            </p:txEl>
                                          </p:spTgt>
                                        </p:tgtEl>
                                        <p:attrNameLst>
                                          <p:attrName>style.visibility</p:attrName>
                                        </p:attrNameLst>
                                      </p:cBhvr>
                                      <p:to>
                                        <p:strVal val="visible"/>
                                      </p:to>
                                    </p:set>
                                    <p:animEffect transition="in" filter="checkerboard(across)">
                                      <p:cBhvr>
                                        <p:cTn id="72" dur="500"/>
                                        <p:tgtEl>
                                          <p:spTgt spid="7578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75782">
                                            <p:txEl>
                                              <p:pRg st="4" end="4"/>
                                            </p:txEl>
                                          </p:spTgt>
                                        </p:tgtEl>
                                        <p:attrNameLst>
                                          <p:attrName>style.visibility</p:attrName>
                                        </p:attrNameLst>
                                      </p:cBhvr>
                                      <p:to>
                                        <p:strVal val="visible"/>
                                      </p:to>
                                    </p:set>
                                    <p:animEffect transition="in" filter="checkerboard(across)">
                                      <p:cBhvr>
                                        <p:cTn id="77" dur="500"/>
                                        <p:tgtEl>
                                          <p:spTgt spid="75782">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75782">
                                            <p:txEl>
                                              <p:pRg st="5" end="5"/>
                                            </p:txEl>
                                          </p:spTgt>
                                        </p:tgtEl>
                                        <p:attrNameLst>
                                          <p:attrName>style.visibility</p:attrName>
                                        </p:attrNameLst>
                                      </p:cBhvr>
                                      <p:to>
                                        <p:strVal val="visible"/>
                                      </p:to>
                                    </p:set>
                                    <p:animEffect transition="in" filter="checkerboard(across)">
                                      <p:cBhvr>
                                        <p:cTn id="82" dur="500"/>
                                        <p:tgtEl>
                                          <p:spTgt spid="75782">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75782">
                                            <p:txEl>
                                              <p:pRg st="6" end="6"/>
                                            </p:txEl>
                                          </p:spTgt>
                                        </p:tgtEl>
                                        <p:attrNameLst>
                                          <p:attrName>style.visibility</p:attrName>
                                        </p:attrNameLst>
                                      </p:cBhvr>
                                      <p:to>
                                        <p:strVal val="visible"/>
                                      </p:to>
                                    </p:set>
                                    <p:animEffect transition="in" filter="checkerboard(across)">
                                      <p:cBhvr>
                                        <p:cTn id="87" dur="500"/>
                                        <p:tgtEl>
                                          <p:spTgt spid="75782">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75782">
                                            <p:txEl>
                                              <p:pRg st="7" end="7"/>
                                            </p:txEl>
                                          </p:spTgt>
                                        </p:tgtEl>
                                        <p:attrNameLst>
                                          <p:attrName>style.visibility</p:attrName>
                                        </p:attrNameLst>
                                      </p:cBhvr>
                                      <p:to>
                                        <p:strVal val="visible"/>
                                      </p:to>
                                    </p:set>
                                    <p:animEffect transition="in" filter="checkerboard(across)">
                                      <p:cBhvr>
                                        <p:cTn id="92" dur="500"/>
                                        <p:tgtEl>
                                          <p:spTgt spid="75782">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75782">
                                            <p:txEl>
                                              <p:pRg st="8" end="8"/>
                                            </p:txEl>
                                          </p:spTgt>
                                        </p:tgtEl>
                                        <p:attrNameLst>
                                          <p:attrName>style.visibility</p:attrName>
                                        </p:attrNameLst>
                                      </p:cBhvr>
                                      <p:to>
                                        <p:strVal val="visible"/>
                                      </p:to>
                                    </p:set>
                                    <p:animEffect transition="in" filter="checkerboard(across)">
                                      <p:cBhvr>
                                        <p:cTn id="97" dur="500"/>
                                        <p:tgtEl>
                                          <p:spTgt spid="75782">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75782">
                                            <p:txEl>
                                              <p:pRg st="9" end="9"/>
                                            </p:txEl>
                                          </p:spTgt>
                                        </p:tgtEl>
                                        <p:attrNameLst>
                                          <p:attrName>style.visibility</p:attrName>
                                        </p:attrNameLst>
                                      </p:cBhvr>
                                      <p:to>
                                        <p:strVal val="visible"/>
                                      </p:to>
                                    </p:set>
                                    <p:animEffect transition="in" filter="checkerboard(across)">
                                      <p:cBhvr>
                                        <p:cTn id="102" dur="500"/>
                                        <p:tgtEl>
                                          <p:spTgt spid="75782">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nodeType="clickEffect">
                                  <p:stCondLst>
                                    <p:cond delay="0"/>
                                  </p:stCondLst>
                                  <p:childTnLst>
                                    <p:set>
                                      <p:cBhvr>
                                        <p:cTn id="106" dur="1" fill="hold">
                                          <p:stCondLst>
                                            <p:cond delay="0"/>
                                          </p:stCondLst>
                                        </p:cTn>
                                        <p:tgtEl>
                                          <p:spTgt spid="75782">
                                            <p:txEl>
                                              <p:pRg st="10" end="10"/>
                                            </p:txEl>
                                          </p:spTgt>
                                        </p:tgtEl>
                                        <p:attrNameLst>
                                          <p:attrName>style.visibility</p:attrName>
                                        </p:attrNameLst>
                                      </p:cBhvr>
                                      <p:to>
                                        <p:strVal val="visible"/>
                                      </p:to>
                                    </p:set>
                                    <p:animEffect transition="in" filter="checkerboard(across)">
                                      <p:cBhvr>
                                        <p:cTn id="107" dur="500"/>
                                        <p:tgtEl>
                                          <p:spTgt spid="75782">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nodeType="clickEffect">
                                  <p:stCondLst>
                                    <p:cond delay="0"/>
                                  </p:stCondLst>
                                  <p:childTnLst>
                                    <p:set>
                                      <p:cBhvr>
                                        <p:cTn id="111" dur="1" fill="hold">
                                          <p:stCondLst>
                                            <p:cond delay="0"/>
                                          </p:stCondLst>
                                        </p:cTn>
                                        <p:tgtEl>
                                          <p:spTgt spid="75782">
                                            <p:txEl>
                                              <p:pRg st="11" end="11"/>
                                            </p:txEl>
                                          </p:spTgt>
                                        </p:tgtEl>
                                        <p:attrNameLst>
                                          <p:attrName>style.visibility</p:attrName>
                                        </p:attrNameLst>
                                      </p:cBhvr>
                                      <p:to>
                                        <p:strVal val="visible"/>
                                      </p:to>
                                    </p:set>
                                    <p:animEffect transition="in" filter="checkerboard(across)">
                                      <p:cBhvr>
                                        <p:cTn id="112" dur="500"/>
                                        <p:tgtEl>
                                          <p:spTgt spid="7578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a Killer</a:t>
            </a:r>
            <a:endParaRPr lang="en-US" dirty="0"/>
          </a:p>
        </p:txBody>
      </p:sp>
      <p:sp>
        <p:nvSpPr>
          <p:cNvPr id="3" name="Content Placeholder 2"/>
          <p:cNvSpPr>
            <a:spLocks noGrp="1"/>
          </p:cNvSpPr>
          <p:nvPr>
            <p:ph sz="half"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Stable</a:t>
            </a:r>
          </a:p>
          <a:p>
            <a:pPr fontAlgn="auto">
              <a:spcBef>
                <a:spcPts val="0"/>
              </a:spcBef>
              <a:spcAft>
                <a:spcPts val="0"/>
              </a:spcAft>
              <a:buClrTx/>
            </a:pPr>
            <a:r>
              <a:rPr lang="en-US" sz="2400" dirty="0" smtClean="0"/>
              <a:t>Lives and works in one location. </a:t>
            </a:r>
          </a:p>
          <a:p>
            <a:pPr fontAlgn="auto">
              <a:spcBef>
                <a:spcPts val="0"/>
              </a:spcBef>
              <a:spcAft>
                <a:spcPts val="0"/>
              </a:spcAft>
              <a:buClrTx/>
            </a:pPr>
            <a:r>
              <a:rPr lang="en-US" sz="2400" dirty="0" smtClean="0"/>
              <a:t>Hunts and kills in a single region.</a:t>
            </a:r>
          </a:p>
          <a:p>
            <a:pPr fontAlgn="auto">
              <a:spcBef>
                <a:spcPts val="0"/>
              </a:spcBef>
              <a:spcAft>
                <a:spcPts val="0"/>
              </a:spcAft>
              <a:buClrTx/>
            </a:pPr>
            <a:r>
              <a:rPr lang="en-US" sz="2400" dirty="0" smtClean="0"/>
              <a:t>Pattern of body disposal in same area.</a:t>
            </a:r>
          </a:p>
          <a:p>
            <a:pPr fontAlgn="auto">
              <a:spcBef>
                <a:spcPts val="0"/>
              </a:spcBef>
              <a:spcAft>
                <a:spcPts val="0"/>
              </a:spcAft>
              <a:buClrTx/>
            </a:pPr>
            <a:r>
              <a:rPr lang="en-US" sz="2400" dirty="0" smtClean="0"/>
              <a:t>Concealment of bodies important.</a:t>
            </a:r>
          </a:p>
          <a:p>
            <a:pPr fontAlgn="auto">
              <a:spcBef>
                <a:spcPts val="0"/>
              </a:spcBef>
              <a:spcAft>
                <a:spcPts val="0"/>
              </a:spcAft>
              <a:buClrTx/>
            </a:pPr>
            <a:r>
              <a:rPr lang="en-US" sz="2400" dirty="0" smtClean="0"/>
              <a:t>Often returns to crime site.</a:t>
            </a:r>
          </a:p>
          <a:p>
            <a:pPr fontAlgn="auto">
              <a:spcBef>
                <a:spcPts val="0"/>
              </a:spcBef>
              <a:spcAft>
                <a:spcPts val="0"/>
              </a:spcAft>
              <a:buClrTx/>
            </a:pPr>
            <a:r>
              <a:rPr lang="en-US" sz="2400" dirty="0" smtClean="0"/>
              <a:t>Seldom travels</a:t>
            </a:r>
            <a:endParaRPr lang="en-US" sz="2400" dirty="0"/>
          </a:p>
        </p:txBody>
      </p:sp>
      <p:sp>
        <p:nvSpPr>
          <p:cNvPr id="4" name="Content Placeholder 3"/>
          <p:cNvSpPr>
            <a:spLocks noGrp="1"/>
          </p:cNvSpPr>
          <p:nvPr>
            <p:ph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Transient</a:t>
            </a:r>
          </a:p>
          <a:p>
            <a:pPr fontAlgn="auto">
              <a:spcBef>
                <a:spcPts val="0"/>
              </a:spcBef>
              <a:spcAft>
                <a:spcPts val="0"/>
              </a:spcAft>
              <a:buClrTx/>
            </a:pPr>
            <a:r>
              <a:rPr lang="en-US" sz="2400" dirty="0" smtClean="0"/>
              <a:t>Moves consistently. Doesn’t stay in one spot for more than a few weeks.</a:t>
            </a:r>
          </a:p>
          <a:p>
            <a:pPr fontAlgn="auto">
              <a:spcBef>
                <a:spcPts val="0"/>
              </a:spcBef>
              <a:spcAft>
                <a:spcPts val="0"/>
              </a:spcAft>
              <a:buClrTx/>
            </a:pPr>
            <a:r>
              <a:rPr lang="en-US" sz="2400" dirty="0" smtClean="0"/>
              <a:t>Kills need to be mapped. Happen over large areas.</a:t>
            </a:r>
          </a:p>
          <a:p>
            <a:pPr fontAlgn="auto">
              <a:spcBef>
                <a:spcPts val="0"/>
              </a:spcBef>
              <a:spcAft>
                <a:spcPts val="0"/>
              </a:spcAft>
              <a:buClrTx/>
            </a:pPr>
            <a:r>
              <a:rPr lang="en-US" sz="2400" dirty="0" smtClean="0"/>
              <a:t>Random body disposal.</a:t>
            </a:r>
          </a:p>
          <a:p>
            <a:pPr fontAlgn="auto">
              <a:spcBef>
                <a:spcPts val="0"/>
              </a:spcBef>
              <a:spcAft>
                <a:spcPts val="0"/>
              </a:spcAft>
              <a:buClrTx/>
            </a:pPr>
            <a:r>
              <a:rPr lang="en-US" sz="2400" dirty="0" smtClean="0"/>
              <a:t>Convenience for disposal is valued over concealment.</a:t>
            </a:r>
          </a:p>
          <a:p>
            <a:pPr fontAlgn="auto">
              <a:spcBef>
                <a:spcPts val="0"/>
              </a:spcBef>
              <a:spcAft>
                <a:spcPts val="0"/>
              </a:spcAft>
              <a:buClrTx/>
            </a:pPr>
            <a:r>
              <a:rPr lang="en-US" sz="2400" dirty="0" smtClean="0"/>
              <a:t>Seldom returns to the scene.</a:t>
            </a:r>
          </a:p>
          <a:p>
            <a:pPr fontAlgn="auto">
              <a:spcBef>
                <a:spcPts val="0"/>
              </a:spcBef>
              <a:spcAft>
                <a:spcPts val="0"/>
              </a:spcAft>
              <a:buClrTx/>
            </a:pPr>
            <a:r>
              <a:rPr lang="en-US" sz="2400" dirty="0" smtClean="0"/>
              <a:t>Travels constantly.</a:t>
            </a:r>
            <a:endParaRPr lang="en-US" sz="2400" dirty="0"/>
          </a:p>
        </p:txBody>
      </p:sp>
    </p:spTree>
    <p:extLst>
      <p:ext uri="{BB962C8B-B14F-4D97-AF65-F5344CB8AC3E}">
        <p14:creationId xmlns:p14="http://schemas.microsoft.com/office/powerpoint/2010/main" val="14181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Serial Murderer - Types</a:t>
            </a:r>
          </a:p>
        </p:txBody>
      </p:sp>
      <p:sp>
        <p:nvSpPr>
          <p:cNvPr id="77827" name="Rectangle 3"/>
          <p:cNvSpPr>
            <a:spLocks noGrp="1" noChangeArrowheads="1"/>
          </p:cNvSpPr>
          <p:nvPr>
            <p:ph type="body" idx="1"/>
          </p:nvPr>
        </p:nvSpPr>
        <p:spPr/>
        <p:txBody>
          <a:bodyPr/>
          <a:lstStyle/>
          <a:p>
            <a:r>
              <a:rPr lang="en-US" sz="2800" b="1" u="sng" dirty="0" smtClean="0"/>
              <a:t>Visionary</a:t>
            </a:r>
            <a:r>
              <a:rPr lang="en-US" sz="2800" b="1" dirty="0" smtClean="0"/>
              <a:t> </a:t>
            </a:r>
            <a:r>
              <a:rPr lang="en-US" sz="2800" b="1" dirty="0"/>
              <a:t>– “sees things”; psychopathic, directed by “another being”</a:t>
            </a:r>
          </a:p>
          <a:p>
            <a:r>
              <a:rPr lang="en-US" sz="2800" b="1" u="sng" dirty="0"/>
              <a:t>Missionary</a:t>
            </a:r>
            <a:r>
              <a:rPr lang="en-US" sz="2800" b="1" dirty="0"/>
              <a:t> – need to eradicate a certain group, not psychotic.</a:t>
            </a:r>
          </a:p>
          <a:p>
            <a:r>
              <a:rPr lang="en-US" sz="2800" b="1" u="sng" dirty="0"/>
              <a:t>Hedonistic</a:t>
            </a:r>
            <a:r>
              <a:rPr lang="en-US" sz="2800" b="1" dirty="0"/>
              <a:t> – </a:t>
            </a:r>
            <a:r>
              <a:rPr lang="en-US" sz="2800" b="1" dirty="0" smtClean="0"/>
              <a:t>seeks thrill and derives pleasure from killing.</a:t>
            </a:r>
            <a:endParaRPr lang="en-US" sz="2800" b="1" dirty="0"/>
          </a:p>
          <a:p>
            <a:r>
              <a:rPr lang="en-US" sz="2800" b="1" u="sng" dirty="0"/>
              <a:t>Power/Control</a:t>
            </a:r>
            <a:r>
              <a:rPr lang="en-US" sz="2800" b="1" dirty="0"/>
              <a:t> – sexual gratification from dominance of victim…power of life and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circle(in)">
                                      <p:cBhvr>
                                        <p:cTn id="7" dur="20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circle(in)">
                                      <p:cBhvr>
                                        <p:cTn id="12" dur="20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circle(in)">
                                      <p:cBhvr>
                                        <p:cTn id="17" dur="2000"/>
                                        <p:tgtEl>
                                          <p:spTgt spid="77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circle(in)">
                                      <p:cBhvr>
                                        <p:cTn id="22" dur="20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a serial killer?</a:t>
            </a:r>
            <a:r>
              <a:rPr lang="en-US" sz="3200" dirty="0"/>
              <a:t/>
            </a:r>
            <a:br>
              <a:rPr lang="en-US" sz="3200" dirty="0"/>
            </a:br>
            <a:r>
              <a:rPr lang="en-US" sz="3200" dirty="0" smtClean="0"/>
              <a:t>What characteristics come to mind?</a:t>
            </a:r>
            <a:endParaRPr lang="en-US" sz="3200" dirty="0"/>
          </a:p>
        </p:txBody>
      </p:sp>
      <p:pic>
        <p:nvPicPr>
          <p:cNvPr id="1026" name="Picture 2" descr="http://www.obscurehorror.com/SerialKiller1small.JPG"/>
          <p:cNvPicPr>
            <a:picLocks noChangeAspect="1" noChangeArrowheads="1"/>
          </p:cNvPicPr>
          <p:nvPr/>
        </p:nvPicPr>
        <p:blipFill>
          <a:blip r:embed="rId2" cstate="print"/>
          <a:srcRect b="37153"/>
          <a:stretch>
            <a:fillRect/>
          </a:stretch>
        </p:blipFill>
        <p:spPr bwMode="auto">
          <a:xfrm>
            <a:off x="2438400" y="1752600"/>
            <a:ext cx="4572000" cy="4022725"/>
          </a:xfrm>
          <a:prstGeom prst="rect">
            <a:avLst/>
          </a:prstGeom>
          <a:noFill/>
        </p:spPr>
      </p:pic>
    </p:spTree>
    <p:extLst>
      <p:ext uri="{BB962C8B-B14F-4D97-AF65-F5344CB8AC3E}">
        <p14:creationId xmlns:p14="http://schemas.microsoft.com/office/powerpoint/2010/main" val="109165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Common Characteristics of Serial Killers</a:t>
            </a:r>
            <a:endParaRPr lang="en-US" sz="3600" u="sng" dirty="0"/>
          </a:p>
        </p:txBody>
      </p:sp>
      <p:sp>
        <p:nvSpPr>
          <p:cNvPr id="3" name="Content Placeholder 2"/>
          <p:cNvSpPr>
            <a:spLocks noGrp="1"/>
          </p:cNvSpPr>
          <p:nvPr>
            <p:ph idx="1"/>
          </p:nvPr>
        </p:nvSpPr>
        <p:spPr>
          <a:xfrm>
            <a:off x="457200" y="1600200"/>
            <a:ext cx="8534400" cy="5105400"/>
          </a:xfrm>
        </p:spPr>
        <p:txBody>
          <a:bodyPr>
            <a:normAutofit/>
          </a:bodyPr>
          <a:lstStyle/>
          <a:p>
            <a:r>
              <a:rPr lang="en-US" b="1" dirty="0" smtClean="0"/>
              <a:t>White male</a:t>
            </a:r>
          </a:p>
          <a:p>
            <a:r>
              <a:rPr lang="en-US" b="1" dirty="0" smtClean="0">
                <a:solidFill>
                  <a:schemeClr val="bg2">
                    <a:lumMod val="60000"/>
                    <a:lumOff val="40000"/>
                  </a:schemeClr>
                </a:solidFill>
              </a:rPr>
              <a:t>Age 25-35</a:t>
            </a:r>
          </a:p>
          <a:p>
            <a:r>
              <a:rPr lang="en-US" b="1" dirty="0" smtClean="0"/>
              <a:t>Intelligence – ranges from low to very high</a:t>
            </a:r>
          </a:p>
          <a:p>
            <a:r>
              <a:rPr lang="en-US" b="1" dirty="0" smtClean="0">
                <a:solidFill>
                  <a:schemeClr val="bg2">
                    <a:lumMod val="60000"/>
                    <a:lumOff val="40000"/>
                  </a:schemeClr>
                </a:solidFill>
              </a:rPr>
              <a:t>From all walks of life</a:t>
            </a:r>
          </a:p>
          <a:p>
            <a:pPr lvl="1"/>
            <a:r>
              <a:rPr lang="en-US" dirty="0" smtClean="0"/>
              <a:t>May be the married man next door with kids</a:t>
            </a:r>
          </a:p>
          <a:p>
            <a:pPr lvl="2"/>
            <a:r>
              <a:rPr lang="en-US" dirty="0" smtClean="0"/>
              <a:t>OR</a:t>
            </a:r>
          </a:p>
          <a:p>
            <a:pPr lvl="1"/>
            <a:r>
              <a:rPr lang="en-US" dirty="0"/>
              <a:t>S</a:t>
            </a:r>
            <a:r>
              <a:rPr lang="en-US" dirty="0" smtClean="0"/>
              <a:t>ocially inept/unable to maintain relationship/ loner</a:t>
            </a:r>
          </a:p>
          <a:p>
            <a:r>
              <a:rPr lang="en-US" b="1" dirty="0" smtClean="0">
                <a:solidFill>
                  <a:schemeClr val="accent1">
                    <a:lumMod val="60000"/>
                    <a:lumOff val="40000"/>
                  </a:schemeClr>
                </a:solidFill>
              </a:rPr>
              <a:t>Kill for sex, power, manipulation, domination and control </a:t>
            </a:r>
          </a:p>
          <a:p>
            <a:endParaRPr lang="en-US" dirty="0"/>
          </a:p>
        </p:txBody>
      </p:sp>
    </p:spTree>
    <p:extLst>
      <p:ext uri="{BB962C8B-B14F-4D97-AF65-F5344CB8AC3E}">
        <p14:creationId xmlns:p14="http://schemas.microsoft.com/office/powerpoint/2010/main" val="17836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u="sng" dirty="0" smtClean="0"/>
              <a:t>Common Characteristics of Victims</a:t>
            </a:r>
            <a:endParaRPr lang="en-US" sz="3600" u="sng" dirty="0"/>
          </a:p>
        </p:txBody>
      </p:sp>
      <p:sp>
        <p:nvSpPr>
          <p:cNvPr id="3" name="Content Placeholder 2"/>
          <p:cNvSpPr>
            <a:spLocks noGrp="1"/>
          </p:cNvSpPr>
          <p:nvPr>
            <p:ph idx="1"/>
          </p:nvPr>
        </p:nvSpPr>
        <p:spPr>
          <a:xfrm>
            <a:off x="152400" y="1600200"/>
            <a:ext cx="8839200" cy="4876800"/>
          </a:xfrm>
        </p:spPr>
        <p:txBody>
          <a:bodyPr>
            <a:normAutofit/>
          </a:bodyPr>
          <a:lstStyle/>
          <a:p>
            <a:pPr marL="0" indent="0">
              <a:buNone/>
            </a:pPr>
            <a:endParaRPr lang="en-US" dirty="0"/>
          </a:p>
          <a:p>
            <a:r>
              <a:rPr lang="en-US" dirty="0" smtClean="0"/>
              <a:t>Usually kill within ethnic group</a:t>
            </a:r>
          </a:p>
          <a:p>
            <a:r>
              <a:rPr lang="en-US" dirty="0" smtClean="0">
                <a:solidFill>
                  <a:schemeClr val="bg2">
                    <a:lumMod val="60000"/>
                    <a:lumOff val="40000"/>
                  </a:schemeClr>
                </a:solidFill>
              </a:rPr>
              <a:t>Age of victims varies greatly (depending on murder)</a:t>
            </a:r>
          </a:p>
          <a:p>
            <a:r>
              <a:rPr lang="en-US" dirty="0" smtClean="0"/>
              <a:t>Usually no prior contact/hatred for victim</a:t>
            </a:r>
          </a:p>
          <a:p>
            <a:r>
              <a:rPr lang="en-US" dirty="0" smtClean="0">
                <a:solidFill>
                  <a:schemeClr val="bg2">
                    <a:lumMod val="60000"/>
                    <a:lumOff val="40000"/>
                  </a:schemeClr>
                </a:solidFill>
              </a:rPr>
              <a:t>Victims may be symbolic in some way</a:t>
            </a:r>
          </a:p>
          <a:p>
            <a:endParaRPr lang="en-US" dirty="0"/>
          </a:p>
        </p:txBody>
      </p:sp>
    </p:spTree>
    <p:extLst>
      <p:ext uri="{BB962C8B-B14F-4D97-AF65-F5344CB8AC3E}">
        <p14:creationId xmlns:p14="http://schemas.microsoft.com/office/powerpoint/2010/main" val="2170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Socially Difficult to Accept</a:t>
            </a:r>
            <a:endParaRPr lang="en-US" dirty="0"/>
          </a:p>
        </p:txBody>
      </p:sp>
      <p:sp>
        <p:nvSpPr>
          <p:cNvPr id="3" name="Content Placeholder 2"/>
          <p:cNvSpPr>
            <a:spLocks noGrp="1"/>
          </p:cNvSpPr>
          <p:nvPr>
            <p:ph idx="1"/>
          </p:nvPr>
        </p:nvSpPr>
        <p:spPr/>
        <p:txBody>
          <a:bodyPr/>
          <a:lstStyle/>
          <a:p>
            <a:r>
              <a:rPr lang="en-US" b="1" dirty="0" smtClean="0"/>
              <a:t>Psychopaths/sociopaths</a:t>
            </a:r>
          </a:p>
          <a:p>
            <a:pPr lvl="1"/>
            <a:r>
              <a:rPr lang="en-US" dirty="0" smtClean="0">
                <a:solidFill>
                  <a:schemeClr val="bg2">
                    <a:lumMod val="60000"/>
                    <a:lumOff val="40000"/>
                  </a:schemeClr>
                </a:solidFill>
              </a:rPr>
              <a:t>Self-centered (egocentric and narcissistic)</a:t>
            </a:r>
          </a:p>
          <a:p>
            <a:pPr lvl="1"/>
            <a:r>
              <a:rPr lang="en-US" dirty="0" smtClean="0">
                <a:solidFill>
                  <a:schemeClr val="accent2">
                    <a:lumMod val="60000"/>
                    <a:lumOff val="40000"/>
                  </a:schemeClr>
                </a:solidFill>
              </a:rPr>
              <a:t>Manipulative</a:t>
            </a:r>
          </a:p>
          <a:p>
            <a:pPr lvl="1"/>
            <a:r>
              <a:rPr lang="en-US" dirty="0" smtClean="0">
                <a:solidFill>
                  <a:schemeClr val="bg2">
                    <a:lumMod val="60000"/>
                    <a:lumOff val="40000"/>
                  </a:schemeClr>
                </a:solidFill>
              </a:rPr>
              <a:t>Emotionally shallow</a:t>
            </a:r>
          </a:p>
          <a:p>
            <a:pPr lvl="1"/>
            <a:r>
              <a:rPr lang="en-US" dirty="0" smtClean="0">
                <a:solidFill>
                  <a:schemeClr val="accent2">
                    <a:lumMod val="60000"/>
                    <a:lumOff val="40000"/>
                  </a:schemeClr>
                </a:solidFill>
              </a:rPr>
              <a:t>Devoid of empathy/remorse</a:t>
            </a:r>
          </a:p>
        </p:txBody>
      </p:sp>
      <p:pic>
        <p:nvPicPr>
          <p:cNvPr id="19458" name="Picture 2" descr="http://www.halfthedeck.com/images/Psychopaths%20Soul.jpg"/>
          <p:cNvPicPr>
            <a:picLocks noChangeAspect="1" noChangeArrowheads="1"/>
          </p:cNvPicPr>
          <p:nvPr/>
        </p:nvPicPr>
        <p:blipFill>
          <a:blip r:embed="rId2" cstate="print"/>
          <a:srcRect/>
          <a:stretch>
            <a:fillRect/>
          </a:stretch>
        </p:blipFill>
        <p:spPr bwMode="auto">
          <a:xfrm>
            <a:off x="5486400" y="2895600"/>
            <a:ext cx="3429000" cy="3581400"/>
          </a:xfrm>
          <a:prstGeom prst="rect">
            <a:avLst/>
          </a:prstGeom>
          <a:noFill/>
        </p:spPr>
      </p:pic>
    </p:spTree>
    <p:extLst>
      <p:ext uri="{BB962C8B-B14F-4D97-AF65-F5344CB8AC3E}">
        <p14:creationId xmlns:p14="http://schemas.microsoft.com/office/powerpoint/2010/main" val="12075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Fantasy</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endParaRPr lang="en-US" dirty="0" smtClean="0"/>
          </a:p>
          <a:p>
            <a:endParaRPr lang="en-US" dirty="0"/>
          </a:p>
          <a:p>
            <a:r>
              <a:rPr lang="en-US" b="1" dirty="0" smtClean="0"/>
              <a:t>All humans fantasize about their dreams and futures – usually very detailed</a:t>
            </a:r>
          </a:p>
          <a:p>
            <a:r>
              <a:rPr lang="en-US" b="1" dirty="0" smtClean="0"/>
              <a:t>Serial killers have detailed fantasies </a:t>
            </a:r>
          </a:p>
          <a:p>
            <a:pPr lvl="1"/>
            <a:r>
              <a:rPr lang="en-US" dirty="0" smtClean="0">
                <a:solidFill>
                  <a:schemeClr val="accent1">
                    <a:lumMod val="60000"/>
                    <a:lumOff val="40000"/>
                  </a:schemeClr>
                </a:solidFill>
              </a:rPr>
              <a:t>Specific victims</a:t>
            </a:r>
          </a:p>
          <a:p>
            <a:pPr lvl="1"/>
            <a:r>
              <a:rPr lang="en-US" dirty="0" smtClean="0">
                <a:solidFill>
                  <a:schemeClr val="accent1">
                    <a:lumMod val="60000"/>
                    <a:lumOff val="40000"/>
                  </a:schemeClr>
                </a:solidFill>
              </a:rPr>
              <a:t>Repetitive</a:t>
            </a:r>
          </a:p>
          <a:p>
            <a:pPr lvl="1"/>
            <a:r>
              <a:rPr lang="en-US" dirty="0" smtClean="0">
                <a:solidFill>
                  <a:schemeClr val="accent1">
                    <a:lumMod val="60000"/>
                    <a:lumOff val="40000"/>
                  </a:schemeClr>
                </a:solidFill>
              </a:rPr>
              <a:t>Reveals modus operandi (MO – method of operation)/ signature</a:t>
            </a:r>
          </a:p>
          <a:p>
            <a:r>
              <a:rPr lang="en-US" b="1" dirty="0" smtClean="0"/>
              <a:t>Helps Forensic psychiatrists develop profiles of the killers</a:t>
            </a:r>
            <a:endParaRPr lang="en-US" b="1" dirty="0"/>
          </a:p>
        </p:txBody>
      </p:sp>
      <p:pic>
        <p:nvPicPr>
          <p:cNvPr id="17410" name="Picture 2" descr="C:\Documents and Settings\escott\Local Settings\Temporary Internet Files\Content.IE5\M514PHH2\MPj04437210000[1].jpg"/>
          <p:cNvPicPr>
            <a:picLocks noChangeAspect="1" noChangeArrowheads="1"/>
          </p:cNvPicPr>
          <p:nvPr/>
        </p:nvPicPr>
        <p:blipFill>
          <a:blip r:embed="rId2" cstate="print"/>
          <a:srcRect/>
          <a:stretch>
            <a:fillRect/>
          </a:stretch>
        </p:blipFill>
        <p:spPr bwMode="auto">
          <a:xfrm>
            <a:off x="6934200" y="152400"/>
            <a:ext cx="1577219" cy="2362200"/>
          </a:xfrm>
          <a:prstGeom prst="rect">
            <a:avLst/>
          </a:prstGeom>
          <a:noFill/>
        </p:spPr>
      </p:pic>
      <p:pic>
        <p:nvPicPr>
          <p:cNvPr id="17411" name="Picture 3" descr="C:\Documents and Settings\escott\Local Settings\Temporary Internet Files\Content.IE5\CTP3EV30\MCj04239880000[1].wmf"/>
          <p:cNvPicPr>
            <a:picLocks noChangeAspect="1" noChangeArrowheads="1"/>
          </p:cNvPicPr>
          <p:nvPr/>
        </p:nvPicPr>
        <p:blipFill>
          <a:blip r:embed="rId3" cstate="print"/>
          <a:srcRect/>
          <a:stretch>
            <a:fillRect/>
          </a:stretch>
        </p:blipFill>
        <p:spPr bwMode="auto">
          <a:xfrm>
            <a:off x="381000" y="228600"/>
            <a:ext cx="2514600" cy="2339061"/>
          </a:xfrm>
          <a:prstGeom prst="rect">
            <a:avLst/>
          </a:prstGeom>
          <a:noFill/>
        </p:spPr>
      </p:pic>
    </p:spTree>
    <p:extLst>
      <p:ext uri="{BB962C8B-B14F-4D97-AF65-F5344CB8AC3E}">
        <p14:creationId xmlns:p14="http://schemas.microsoft.com/office/powerpoint/2010/main" val="29040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escott\Local Settings\Temporary Internet Files\Content.IE5\RY91WKGE\MCj04403980000[1].png"/>
          <p:cNvPicPr>
            <a:picLocks noChangeAspect="1" noChangeArrowheads="1"/>
          </p:cNvPicPr>
          <p:nvPr/>
        </p:nvPicPr>
        <p:blipFill>
          <a:blip r:embed="rId2" cstate="print"/>
          <a:srcRect/>
          <a:stretch>
            <a:fillRect/>
          </a:stretch>
        </p:blipFill>
        <p:spPr bwMode="auto">
          <a:xfrm>
            <a:off x="6620700" y="7140575"/>
            <a:ext cx="1096864" cy="1096864"/>
          </a:xfrm>
          <a:prstGeom prst="rect">
            <a:avLst/>
          </a:prstGeom>
          <a:noFill/>
        </p:spPr>
      </p:pic>
      <p:pic>
        <p:nvPicPr>
          <p:cNvPr id="16387" name="Picture 3" descr="C:\Documents and Settings\escott\Local Settings\Temporary Internet Files\Content.IE5\3NR758VF\MPj04223770000[1].jpg"/>
          <p:cNvPicPr>
            <a:picLocks noChangeAspect="1" noChangeArrowheads="1"/>
          </p:cNvPicPr>
          <p:nvPr/>
        </p:nvPicPr>
        <p:blipFill>
          <a:blip r:embed="rId3" cstate="print"/>
          <a:srcRect/>
          <a:stretch>
            <a:fillRect/>
          </a:stretch>
        </p:blipFill>
        <p:spPr bwMode="auto">
          <a:xfrm>
            <a:off x="6781800" y="1752600"/>
            <a:ext cx="2177702" cy="3264959"/>
          </a:xfrm>
          <a:prstGeom prst="rect">
            <a:avLst/>
          </a:prstGeom>
          <a:noFill/>
        </p:spPr>
      </p:pic>
      <p:sp>
        <p:nvSpPr>
          <p:cNvPr id="2" name="Title 1"/>
          <p:cNvSpPr>
            <a:spLocks noGrp="1"/>
          </p:cNvSpPr>
          <p:nvPr>
            <p:ph type="title"/>
          </p:nvPr>
        </p:nvSpPr>
        <p:spPr/>
        <p:txBody>
          <a:bodyPr/>
          <a:lstStyle/>
          <a:p>
            <a:r>
              <a:rPr lang="en-US" dirty="0" smtClean="0"/>
              <a:t>Trophies or Souvenirs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Criminals</a:t>
            </a:r>
          </a:p>
          <a:p>
            <a:pPr lvl="1"/>
            <a:r>
              <a:rPr lang="en-US" dirty="0" smtClean="0">
                <a:solidFill>
                  <a:schemeClr val="accent1">
                    <a:lumMod val="60000"/>
                    <a:lumOff val="40000"/>
                  </a:schemeClr>
                </a:solidFill>
              </a:rPr>
              <a:t>Money, jewels, electronics</a:t>
            </a:r>
          </a:p>
          <a:p>
            <a:pPr lvl="1"/>
            <a:r>
              <a:rPr lang="en-US" dirty="0" smtClean="0">
                <a:solidFill>
                  <a:schemeClr val="accent1">
                    <a:lumMod val="60000"/>
                    <a:lumOff val="40000"/>
                  </a:schemeClr>
                </a:solidFill>
              </a:rPr>
              <a:t>Incriminating evidence (weapon)</a:t>
            </a:r>
          </a:p>
          <a:p>
            <a:r>
              <a:rPr lang="en-US" b="1" dirty="0" smtClean="0"/>
              <a:t>Serial killers</a:t>
            </a:r>
          </a:p>
          <a:p>
            <a:pPr lvl="1"/>
            <a:r>
              <a:rPr lang="en-US" dirty="0" smtClean="0">
                <a:solidFill>
                  <a:schemeClr val="accent1">
                    <a:lumMod val="60000"/>
                    <a:lumOff val="40000"/>
                  </a:schemeClr>
                </a:solidFill>
              </a:rPr>
              <a:t>Take objects with no monetary value</a:t>
            </a:r>
          </a:p>
          <a:p>
            <a:pPr lvl="1"/>
            <a:r>
              <a:rPr lang="en-US" dirty="0" smtClean="0">
                <a:solidFill>
                  <a:schemeClr val="accent1">
                    <a:lumMod val="60000"/>
                    <a:lumOff val="40000"/>
                  </a:schemeClr>
                </a:solidFill>
              </a:rPr>
              <a:t>Holds value to perpetrator</a:t>
            </a:r>
          </a:p>
          <a:p>
            <a:pPr lvl="1"/>
            <a:r>
              <a:rPr lang="en-US" dirty="0" smtClean="0">
                <a:solidFill>
                  <a:schemeClr val="accent1">
                    <a:lumMod val="60000"/>
                    <a:lumOff val="40000"/>
                  </a:schemeClr>
                </a:solidFill>
              </a:rPr>
              <a:t>Use it to relive crime later</a:t>
            </a:r>
          </a:p>
          <a:p>
            <a:pPr lvl="2"/>
            <a:r>
              <a:rPr lang="en-US" dirty="0" smtClean="0">
                <a:solidFill>
                  <a:schemeClr val="accent1">
                    <a:lumMod val="60000"/>
                    <a:lumOff val="40000"/>
                  </a:schemeClr>
                </a:solidFill>
              </a:rPr>
              <a:t>Ex:  jewelry, clothing, drivers license, even body parts</a:t>
            </a:r>
          </a:p>
          <a:p>
            <a:pPr lvl="2"/>
            <a:endParaRPr lang="en-US" sz="1900" dirty="0" smtClean="0"/>
          </a:p>
          <a:p>
            <a:pPr marL="585216" lvl="1" indent="0">
              <a:buNone/>
            </a:pPr>
            <a:endParaRPr lang="en-US" dirty="0"/>
          </a:p>
        </p:txBody>
      </p:sp>
      <p:pic>
        <p:nvPicPr>
          <p:cNvPr id="16388" name="Picture 4" descr="C:\Documents and Settings\escott\Local Settings\Temporary Internet Files\Content.IE5\RY91WKGE\MCj04403980000[1].png"/>
          <p:cNvPicPr>
            <a:picLocks noChangeAspect="1" noChangeArrowheads="1"/>
          </p:cNvPicPr>
          <p:nvPr/>
        </p:nvPicPr>
        <p:blipFill>
          <a:blip r:embed="rId2" cstate="print"/>
          <a:srcRect/>
          <a:stretch>
            <a:fillRect/>
          </a:stretch>
        </p:blipFill>
        <p:spPr bwMode="auto">
          <a:xfrm>
            <a:off x="0" y="304800"/>
            <a:ext cx="1654175" cy="1654175"/>
          </a:xfrm>
          <a:prstGeom prst="rect">
            <a:avLst/>
          </a:prstGeom>
          <a:noFill/>
        </p:spPr>
      </p:pic>
    </p:spTree>
    <p:extLst>
      <p:ext uri="{BB962C8B-B14F-4D97-AF65-F5344CB8AC3E}">
        <p14:creationId xmlns:p14="http://schemas.microsoft.com/office/powerpoint/2010/main" val="17793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a:t>
            </a:r>
            <a:endParaRPr lang="en-US" dirty="0"/>
          </a:p>
        </p:txBody>
      </p:sp>
      <p:sp>
        <p:nvSpPr>
          <p:cNvPr id="3" name="Content Placeholder 2"/>
          <p:cNvSpPr>
            <a:spLocks noGrp="1"/>
          </p:cNvSpPr>
          <p:nvPr>
            <p:ph idx="1"/>
          </p:nvPr>
        </p:nvSpPr>
        <p:spPr>
          <a:xfrm>
            <a:off x="152400" y="1600200"/>
            <a:ext cx="8991600" cy="4953000"/>
          </a:xfrm>
        </p:spPr>
        <p:txBody>
          <a:bodyPr>
            <a:normAutofit/>
          </a:bodyPr>
          <a:lstStyle/>
          <a:p>
            <a:endParaRPr lang="en-US" dirty="0" smtClean="0"/>
          </a:p>
          <a:p>
            <a:r>
              <a:rPr lang="en-US" sz="2800" b="1" dirty="0" smtClean="0"/>
              <a:t>Many come from physical, psychological, and sexual abuse</a:t>
            </a:r>
          </a:p>
          <a:p>
            <a:r>
              <a:rPr lang="en-US" sz="2800" b="1" dirty="0" smtClean="0"/>
              <a:t>Insulate self by creating protective world rich in fantasy</a:t>
            </a:r>
          </a:p>
          <a:p>
            <a:r>
              <a:rPr lang="en-US" sz="2800" b="1" dirty="0" smtClean="0"/>
              <a:t>Fantasy includes sexual and violent characteristics</a:t>
            </a:r>
          </a:p>
          <a:p>
            <a:pPr lvl="1"/>
            <a:r>
              <a:rPr lang="en-US" dirty="0" smtClean="0">
                <a:solidFill>
                  <a:schemeClr val="accent1">
                    <a:lumMod val="60000"/>
                    <a:lumOff val="40000"/>
                  </a:schemeClr>
                </a:solidFill>
              </a:rPr>
              <a:t>Themes commingle until they are inseparable</a:t>
            </a:r>
          </a:p>
          <a:p>
            <a:pPr lvl="1"/>
            <a:r>
              <a:rPr lang="en-US" dirty="0" smtClean="0">
                <a:solidFill>
                  <a:schemeClr val="accent1">
                    <a:lumMod val="60000"/>
                    <a:lumOff val="40000"/>
                  </a:schemeClr>
                </a:solidFill>
              </a:rPr>
              <a:t>Offenders seek victims that fulfill their fantasy</a:t>
            </a:r>
          </a:p>
          <a:p>
            <a:pPr lvl="2"/>
            <a:r>
              <a:rPr lang="en-US" dirty="0" smtClean="0"/>
              <a:t>Ex:  Ted Bundy – women with dark hair parted in middle</a:t>
            </a:r>
            <a:endParaRPr lang="en-US" dirty="0"/>
          </a:p>
        </p:txBody>
      </p:sp>
      <p:pic>
        <p:nvPicPr>
          <p:cNvPr id="18434" name="Picture 2" descr="C:\Documents and Settings\escott\Local Settings\Temporary Internet Files\Content.IE5\I84Z8FCO\MPj04393210000[1].jpg"/>
          <p:cNvPicPr>
            <a:picLocks noChangeAspect="1" noChangeArrowheads="1"/>
          </p:cNvPicPr>
          <p:nvPr/>
        </p:nvPicPr>
        <p:blipFill>
          <a:blip r:embed="rId2" cstate="print"/>
          <a:srcRect/>
          <a:stretch>
            <a:fillRect/>
          </a:stretch>
        </p:blipFill>
        <p:spPr bwMode="auto">
          <a:xfrm>
            <a:off x="6096000" y="304800"/>
            <a:ext cx="2590800" cy="1719489"/>
          </a:xfrm>
          <a:prstGeom prst="rect">
            <a:avLst/>
          </a:prstGeom>
          <a:noFill/>
        </p:spPr>
      </p:pic>
      <p:pic>
        <p:nvPicPr>
          <p:cNvPr id="18436" name="Picture 4" descr="http://apanyangku.files.wordpress.com/2009/06/child-abuse.jpg"/>
          <p:cNvPicPr>
            <a:picLocks noChangeAspect="1" noChangeArrowheads="1"/>
          </p:cNvPicPr>
          <p:nvPr/>
        </p:nvPicPr>
        <p:blipFill>
          <a:blip r:embed="rId3" cstate="print"/>
          <a:srcRect/>
          <a:stretch>
            <a:fillRect/>
          </a:stretch>
        </p:blipFill>
        <p:spPr bwMode="auto">
          <a:xfrm>
            <a:off x="685800" y="304800"/>
            <a:ext cx="1336057" cy="1447800"/>
          </a:xfrm>
          <a:prstGeom prst="rect">
            <a:avLst/>
          </a:prstGeom>
          <a:noFill/>
        </p:spPr>
      </p:pic>
    </p:spTree>
    <p:extLst>
      <p:ext uri="{BB962C8B-B14F-4D97-AF65-F5344CB8AC3E}">
        <p14:creationId xmlns:p14="http://schemas.microsoft.com/office/powerpoint/2010/main" val="12335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Serial Killer Project	</a:t>
            </a:r>
            <a:endParaRPr lang="en-US" u="sng" dirty="0"/>
          </a:p>
        </p:txBody>
      </p:sp>
      <p:sp>
        <p:nvSpPr>
          <p:cNvPr id="3" name="Content Placeholder 2"/>
          <p:cNvSpPr>
            <a:spLocks noGrp="1"/>
          </p:cNvSpPr>
          <p:nvPr>
            <p:ph idx="1"/>
          </p:nvPr>
        </p:nvSpPr>
        <p:spPr>
          <a:xfrm>
            <a:off x="457200" y="1219200"/>
            <a:ext cx="8229600" cy="4876800"/>
          </a:xfrm>
        </p:spPr>
        <p:txBody>
          <a:bodyPr/>
          <a:lstStyle/>
          <a:p>
            <a:pPr marL="0" indent="0">
              <a:buNone/>
            </a:pPr>
            <a:r>
              <a:rPr lang="en-US" dirty="0" smtClean="0"/>
              <a:t>You’ll build a profile of a serial killer you select through research.</a:t>
            </a:r>
          </a:p>
          <a:p>
            <a:pPr marL="0" indent="0">
              <a:buNone/>
            </a:pPr>
            <a:r>
              <a:rPr lang="en-US" dirty="0" smtClean="0"/>
              <a:t>Deliverables:</a:t>
            </a:r>
          </a:p>
          <a:p>
            <a:pPr>
              <a:buFontTx/>
              <a:buChar char="-"/>
            </a:pPr>
            <a:r>
              <a:rPr lang="en-US" dirty="0" smtClean="0"/>
              <a:t>Research paper</a:t>
            </a:r>
          </a:p>
          <a:p>
            <a:pPr>
              <a:buFontTx/>
              <a:buChar char="-"/>
            </a:pPr>
            <a:r>
              <a:rPr lang="en-US" dirty="0" smtClean="0"/>
              <a:t>Presentation of your learning</a:t>
            </a:r>
            <a:endParaRPr lang="en-US" dirty="0" smtClean="0"/>
          </a:p>
          <a:p>
            <a:pPr marL="0" indent="0">
              <a:buNone/>
            </a:pPr>
            <a:endParaRPr lang="en-US" dirty="0"/>
          </a:p>
        </p:txBody>
      </p:sp>
    </p:spTree>
    <p:extLst>
      <p:ext uri="{BB962C8B-B14F-4D97-AF65-F5344CB8AC3E}">
        <p14:creationId xmlns:p14="http://schemas.microsoft.com/office/powerpoint/2010/main" val="13808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ronalfy.com/wp-content/uploads/2007/06/hand_misconception.jpg"/>
          <p:cNvPicPr>
            <a:picLocks noChangeAspect="1" noChangeArrowheads="1"/>
          </p:cNvPicPr>
          <p:nvPr/>
        </p:nvPicPr>
        <p:blipFill>
          <a:blip r:embed="rId2" cstate="print"/>
          <a:srcRect/>
          <a:stretch>
            <a:fillRect/>
          </a:stretch>
        </p:blipFill>
        <p:spPr bwMode="auto">
          <a:xfrm>
            <a:off x="3733800" y="1143000"/>
            <a:ext cx="1661977" cy="1393775"/>
          </a:xfrm>
          <a:prstGeom prst="rect">
            <a:avLst/>
          </a:prstGeom>
          <a:noFill/>
        </p:spPr>
      </p:pic>
      <p:sp>
        <p:nvSpPr>
          <p:cNvPr id="2" name="Title 1"/>
          <p:cNvSpPr>
            <a:spLocks noGrp="1"/>
          </p:cNvSpPr>
          <p:nvPr>
            <p:ph type="title"/>
          </p:nvPr>
        </p:nvSpPr>
        <p:spPr/>
        <p:txBody>
          <a:bodyPr/>
          <a:lstStyle/>
          <a:p>
            <a:r>
              <a:rPr lang="en-US" dirty="0" smtClean="0"/>
              <a:t>Misconception #1</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r>
              <a:rPr lang="en-US" b="1" dirty="0" smtClean="0">
                <a:solidFill>
                  <a:schemeClr val="bg2">
                    <a:lumMod val="60000"/>
                    <a:lumOff val="40000"/>
                  </a:schemeClr>
                </a:solidFill>
              </a:rPr>
              <a:t>Serial killers are the same as mass murderers</a:t>
            </a:r>
            <a:endParaRPr lang="en-US" b="1" dirty="0" smtClean="0"/>
          </a:p>
          <a:p>
            <a:pPr lvl="1"/>
            <a:r>
              <a:rPr lang="en-US" i="1" dirty="0" smtClean="0"/>
              <a:t>Serial killers kill several people over a series of days, weeks, months, or even years.  </a:t>
            </a:r>
            <a:endParaRPr lang="en-US" i="1" dirty="0"/>
          </a:p>
          <a:p>
            <a:pPr lvl="2"/>
            <a:r>
              <a:rPr lang="en-US" dirty="0" smtClean="0"/>
              <a:t>Active period and cooling off period</a:t>
            </a:r>
          </a:p>
          <a:p>
            <a:pPr lvl="1"/>
            <a:r>
              <a:rPr lang="en-US" i="1" dirty="0" smtClean="0"/>
              <a:t>Mass murderers kill a number of people within a few hours</a:t>
            </a:r>
          </a:p>
          <a:p>
            <a:pPr lvl="2"/>
            <a:r>
              <a:rPr lang="en-US" dirty="0" smtClean="0"/>
              <a:t>Murder in an outburst with no cooling off period</a:t>
            </a:r>
          </a:p>
          <a:p>
            <a:pPr lvl="2"/>
            <a:r>
              <a:rPr lang="en-US" dirty="0" smtClean="0"/>
              <a:t>Ex – Columbine shootings</a:t>
            </a:r>
            <a:endParaRPr lang="en-US" dirty="0"/>
          </a:p>
        </p:txBody>
      </p:sp>
    </p:spTree>
    <p:extLst>
      <p:ext uri="{BB962C8B-B14F-4D97-AF65-F5344CB8AC3E}">
        <p14:creationId xmlns:p14="http://schemas.microsoft.com/office/powerpoint/2010/main" val="3978375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782762"/>
          </a:xfrm>
        </p:spPr>
        <p:txBody>
          <a:bodyPr/>
          <a:lstStyle/>
          <a:p>
            <a:r>
              <a:rPr lang="en-US" dirty="0" smtClean="0"/>
              <a:t>Misconception #2</a:t>
            </a:r>
            <a:endParaRPr lang="en-US" dirty="0"/>
          </a:p>
        </p:txBody>
      </p:sp>
      <p:sp>
        <p:nvSpPr>
          <p:cNvPr id="3" name="Content Placeholder 2"/>
          <p:cNvSpPr>
            <a:spLocks noGrp="1"/>
          </p:cNvSpPr>
          <p:nvPr>
            <p:ph idx="1"/>
          </p:nvPr>
        </p:nvSpPr>
        <p:spPr>
          <a:xfrm>
            <a:off x="457200" y="1600200"/>
            <a:ext cx="6400800" cy="5105400"/>
          </a:xfrm>
        </p:spPr>
        <p:txBody>
          <a:bodyPr/>
          <a:lstStyle/>
          <a:p>
            <a:endParaRPr lang="en-US" dirty="0" smtClean="0"/>
          </a:p>
          <a:p>
            <a:r>
              <a:rPr lang="en-US" b="1" dirty="0" smtClean="0">
                <a:solidFill>
                  <a:schemeClr val="bg2">
                    <a:lumMod val="60000"/>
                    <a:lumOff val="40000"/>
                  </a:schemeClr>
                </a:solidFill>
              </a:rPr>
              <a:t>Serial killers are complete losers who cannot function normally in society.</a:t>
            </a:r>
          </a:p>
          <a:p>
            <a:pPr lvl="1"/>
            <a:r>
              <a:rPr lang="en-US" i="1" dirty="0" smtClean="0"/>
              <a:t>It’s more common for serial killers to live normal lives – this is part of the reason why they are successful in their killings</a:t>
            </a:r>
          </a:p>
          <a:p>
            <a:pPr lvl="2"/>
            <a:r>
              <a:rPr lang="en-US" dirty="0" smtClean="0"/>
              <a:t>Ex:  Ted Bundy – considered very charming</a:t>
            </a:r>
          </a:p>
          <a:p>
            <a:pPr lvl="2"/>
            <a:endParaRPr lang="en-US" dirty="0"/>
          </a:p>
        </p:txBody>
      </p:sp>
      <p:pic>
        <p:nvPicPr>
          <p:cNvPr id="23554" name="Picture 2" descr="http://4.bp.blogspot.com/_vmpSO2BbYCE/SPOPLJ2iwwI/AAAAAAAACek/tN_6jORebuk/s400/Ted+Bundy.jpg"/>
          <p:cNvPicPr>
            <a:picLocks noChangeAspect="1" noChangeArrowheads="1"/>
          </p:cNvPicPr>
          <p:nvPr/>
        </p:nvPicPr>
        <p:blipFill>
          <a:blip r:embed="rId2" cstate="print"/>
          <a:srcRect/>
          <a:stretch>
            <a:fillRect/>
          </a:stretch>
        </p:blipFill>
        <p:spPr bwMode="auto">
          <a:xfrm>
            <a:off x="6781800" y="2819399"/>
            <a:ext cx="2286000" cy="2597727"/>
          </a:xfrm>
          <a:prstGeom prst="rect">
            <a:avLst/>
          </a:prstGeom>
          <a:noFill/>
        </p:spPr>
      </p:pic>
    </p:spTree>
    <p:extLst>
      <p:ext uri="{BB962C8B-B14F-4D97-AF65-F5344CB8AC3E}">
        <p14:creationId xmlns:p14="http://schemas.microsoft.com/office/powerpoint/2010/main" val="407615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Forensic </a:t>
            </a:r>
            <a:r>
              <a:rPr lang="en-US" dirty="0" smtClean="0"/>
              <a:t>Psychology</a:t>
            </a:r>
            <a:endParaRPr lang="en-US" dirty="0"/>
          </a:p>
        </p:txBody>
      </p:sp>
      <p:sp>
        <p:nvSpPr>
          <p:cNvPr id="51203" name="Rectangle 3"/>
          <p:cNvSpPr>
            <a:spLocks noGrp="1" noChangeArrowheads="1"/>
          </p:cNvSpPr>
          <p:nvPr>
            <p:ph type="body" idx="1"/>
          </p:nvPr>
        </p:nvSpPr>
        <p:spPr>
          <a:xfrm>
            <a:off x="152400" y="1600200"/>
            <a:ext cx="8839200" cy="4495800"/>
          </a:xfrm>
        </p:spPr>
        <p:txBody>
          <a:bodyPr/>
          <a:lstStyle/>
          <a:p>
            <a:pPr marL="0" indent="0" algn="ctr">
              <a:buNone/>
            </a:pPr>
            <a:r>
              <a:rPr lang="en-US" sz="2800" b="1" dirty="0"/>
              <a:t>Where law meets the study of the mind, you’ll find the Forensic psychiatric/psychological professional</a:t>
            </a:r>
            <a:r>
              <a:rPr lang="en-US" sz="2400" b="1" dirty="0" smtClean="0"/>
              <a:t>.</a:t>
            </a:r>
          </a:p>
          <a:p>
            <a:pPr algn="ctr">
              <a:buFont typeface="Wingdings"/>
              <a:buChar char="à"/>
            </a:pPr>
            <a:r>
              <a:rPr lang="en-US" sz="2200" b="1" dirty="0" smtClean="0">
                <a:solidFill>
                  <a:schemeClr val="accent2">
                    <a:lumMod val="60000"/>
                    <a:lumOff val="40000"/>
                  </a:schemeClr>
                </a:solidFill>
                <a:sym typeface="Wingdings" panose="05000000000000000000" pitchFamily="2" charset="2"/>
              </a:rPr>
              <a:t>Psychiatrist</a:t>
            </a:r>
            <a:r>
              <a:rPr lang="en-US" sz="2200" dirty="0" smtClean="0">
                <a:solidFill>
                  <a:schemeClr val="accent2">
                    <a:lumMod val="60000"/>
                    <a:lumOff val="40000"/>
                  </a:schemeClr>
                </a:solidFill>
                <a:sym typeface="Wingdings" panose="05000000000000000000" pitchFamily="2" charset="2"/>
              </a:rPr>
              <a:t> is a medical doctor – medical treatment of the psyche</a:t>
            </a:r>
          </a:p>
          <a:p>
            <a:pPr algn="ctr">
              <a:buFont typeface="Wingdings"/>
              <a:buChar char="à"/>
            </a:pPr>
            <a:r>
              <a:rPr lang="en-US" sz="2200" b="1" dirty="0" smtClean="0">
                <a:solidFill>
                  <a:schemeClr val="accent2">
                    <a:lumMod val="60000"/>
                    <a:lumOff val="40000"/>
                  </a:schemeClr>
                </a:solidFill>
                <a:sym typeface="Wingdings" panose="05000000000000000000" pitchFamily="2" charset="2"/>
              </a:rPr>
              <a:t>Psychologist</a:t>
            </a:r>
            <a:r>
              <a:rPr lang="en-US" sz="2200" dirty="0" smtClean="0">
                <a:solidFill>
                  <a:schemeClr val="accent2">
                    <a:lumMod val="60000"/>
                    <a:lumOff val="40000"/>
                  </a:schemeClr>
                </a:solidFill>
                <a:sym typeface="Wingdings" panose="05000000000000000000" pitchFamily="2" charset="2"/>
              </a:rPr>
              <a:t> is not a medical doctor – study of the mind and behavior</a:t>
            </a:r>
          </a:p>
          <a:p>
            <a:pPr algn="ctr">
              <a:buFont typeface="Wingdings"/>
              <a:buChar char="à"/>
            </a:pPr>
            <a:r>
              <a:rPr lang="en-US" sz="2200" dirty="0" smtClean="0">
                <a:solidFill>
                  <a:schemeClr val="accent2">
                    <a:lumMod val="60000"/>
                    <a:lumOff val="40000"/>
                  </a:schemeClr>
                </a:solidFill>
                <a:sym typeface="Wingdings" panose="05000000000000000000" pitchFamily="2" charset="2"/>
              </a:rPr>
              <a:t>BOTH – mental health  professionals – expertise is the mind and the way it affects behavior and well-being</a:t>
            </a:r>
            <a:endParaRPr lang="en-US" sz="2200" dirty="0">
              <a:solidFill>
                <a:schemeClr val="accent2">
                  <a:lumMod val="60000"/>
                  <a:lumOff val="40000"/>
                </a:schemeClr>
              </a:solidFill>
            </a:endParaRPr>
          </a:p>
          <a:p>
            <a:pPr>
              <a:buFontTx/>
              <a:buNone/>
            </a:pPr>
            <a:endParaRPr lang="en-US" sz="2400" b="1" dirty="0" smtClean="0"/>
          </a:p>
          <a:p>
            <a:pPr algn="ctr">
              <a:buFontTx/>
              <a:buNone/>
            </a:pPr>
            <a:r>
              <a:rPr lang="en-US" b="1" dirty="0" smtClean="0">
                <a:solidFill>
                  <a:srgbClr val="FF0000"/>
                </a:solidFill>
              </a:rPr>
              <a:t>WHY</a:t>
            </a:r>
            <a:r>
              <a:rPr lang="en-US" b="1" dirty="0">
                <a:solidFill>
                  <a:srgbClr val="FF0000"/>
                </a:solidFill>
              </a:rPr>
              <a:t>?</a:t>
            </a:r>
          </a:p>
          <a:p>
            <a:pPr algn="ctr"/>
            <a:r>
              <a:rPr lang="en-US" sz="2400" b="1" dirty="0"/>
              <a:t>The law and medical aspects of crime are often at </a:t>
            </a:r>
            <a:r>
              <a:rPr lang="en-US" sz="2400" b="1" dirty="0" smtClean="0"/>
              <a:t>odds.</a:t>
            </a:r>
            <a:br>
              <a:rPr lang="en-US" sz="2400" b="1" dirty="0" smtClean="0"/>
            </a:br>
            <a:r>
              <a:rPr lang="en-US" sz="2400" b="1" dirty="0" smtClean="0">
                <a:sym typeface="Wingdings" panose="05000000000000000000" pitchFamily="2" charset="2"/>
              </a:rPr>
              <a:t> </a:t>
            </a:r>
            <a:r>
              <a:rPr lang="en-US" sz="2400" b="1" dirty="0" smtClean="0"/>
              <a:t>Insane </a:t>
            </a:r>
            <a:r>
              <a:rPr lang="en-US" sz="2400" b="1" dirty="0"/>
              <a:t>or </a:t>
            </a:r>
            <a:r>
              <a:rPr lang="en-US" sz="2400" b="1" dirty="0" smtClean="0"/>
              <a:t>not?</a:t>
            </a:r>
            <a:br>
              <a:rPr lang="en-US" sz="2400" b="1" dirty="0" smtClean="0"/>
            </a:br>
            <a:r>
              <a:rPr lang="en-US" sz="2400" b="1" dirty="0" smtClean="0">
                <a:sym typeface="Wingdings" panose="05000000000000000000" pitchFamily="2" charset="2"/>
              </a:rPr>
              <a:t> </a:t>
            </a:r>
            <a:r>
              <a:rPr lang="en-US" sz="2400" b="1" dirty="0" smtClean="0"/>
              <a:t>Competent </a:t>
            </a:r>
            <a:r>
              <a:rPr lang="en-US" sz="2400" b="1" dirty="0"/>
              <a:t>to stand trial or </a:t>
            </a:r>
            <a:r>
              <a:rPr lang="en-US" sz="2400" b="1" dirty="0" smtClean="0"/>
              <a:t>not?</a:t>
            </a:r>
            <a:endParaRPr lang="en-US" sz="2400" b="1" dirty="0"/>
          </a:p>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Forensic Psychologist</a:t>
            </a:r>
            <a:endParaRPr lang="en-US" dirty="0"/>
          </a:p>
        </p:txBody>
      </p:sp>
      <p:sp>
        <p:nvSpPr>
          <p:cNvPr id="3" name="Content Placeholder 2"/>
          <p:cNvSpPr>
            <a:spLocks noGrp="1"/>
          </p:cNvSpPr>
          <p:nvPr>
            <p:ph idx="1"/>
          </p:nvPr>
        </p:nvSpPr>
        <p:spPr/>
        <p:txBody>
          <a:bodyPr/>
          <a:lstStyle/>
          <a:p>
            <a:r>
              <a:rPr lang="en-US" dirty="0"/>
              <a:t>Assessment of mental state for insanity plea</a:t>
            </a:r>
          </a:p>
          <a:p>
            <a:r>
              <a:rPr lang="en-US" dirty="0">
                <a:solidFill>
                  <a:schemeClr val="accent2">
                    <a:lumMod val="60000"/>
                    <a:lumOff val="40000"/>
                  </a:schemeClr>
                </a:solidFill>
              </a:rPr>
              <a:t>Competency to stand </a:t>
            </a:r>
            <a:r>
              <a:rPr lang="en-US" dirty="0" smtClean="0">
                <a:solidFill>
                  <a:schemeClr val="accent2">
                    <a:lumMod val="60000"/>
                    <a:lumOff val="40000"/>
                  </a:schemeClr>
                </a:solidFill>
              </a:rPr>
              <a:t>trial</a:t>
            </a:r>
          </a:p>
          <a:p>
            <a:r>
              <a:rPr lang="en-US" dirty="0" smtClean="0"/>
              <a:t>Sentencing </a:t>
            </a:r>
            <a:r>
              <a:rPr lang="en-US" dirty="0"/>
              <a:t>recommendations</a:t>
            </a:r>
          </a:p>
          <a:p>
            <a:r>
              <a:rPr lang="en-US" dirty="0">
                <a:solidFill>
                  <a:schemeClr val="accent2">
                    <a:lumMod val="60000"/>
                    <a:lumOff val="40000"/>
                  </a:schemeClr>
                </a:solidFill>
              </a:rPr>
              <a:t>Evaluations of the risk of reoffending</a:t>
            </a:r>
          </a:p>
          <a:p>
            <a:r>
              <a:rPr lang="en-US" dirty="0"/>
              <a:t>Testimony as an expert witness</a:t>
            </a:r>
          </a:p>
          <a:p>
            <a:r>
              <a:rPr lang="en-US" dirty="0">
                <a:solidFill>
                  <a:schemeClr val="accent2">
                    <a:lumMod val="60000"/>
                    <a:lumOff val="40000"/>
                  </a:schemeClr>
                </a:solidFill>
              </a:rPr>
              <a:t>Child custody evaluations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6000" u="sng" dirty="0"/>
              <a:t>Types of Murderers</a:t>
            </a:r>
          </a:p>
        </p:txBody>
      </p:sp>
      <p:sp>
        <p:nvSpPr>
          <p:cNvPr id="63491" name="Rectangle 3"/>
          <p:cNvSpPr>
            <a:spLocks noGrp="1" noChangeArrowheads="1"/>
          </p:cNvSpPr>
          <p:nvPr>
            <p:ph type="body" idx="1"/>
          </p:nvPr>
        </p:nvSpPr>
        <p:spPr>
          <a:xfrm>
            <a:off x="228600" y="1752600"/>
            <a:ext cx="8763000" cy="4800600"/>
          </a:xfrm>
        </p:spPr>
        <p:txBody>
          <a:bodyPr/>
          <a:lstStyle/>
          <a:p>
            <a:pPr marL="514350" indent="-514350" algn="ctr">
              <a:buFont typeface="+mj-lt"/>
              <a:buAutoNum type="arabicPeriod"/>
            </a:pPr>
            <a:r>
              <a:rPr lang="en-US" sz="6000" b="1" dirty="0"/>
              <a:t>Mass Murderer</a:t>
            </a:r>
            <a:r>
              <a:rPr lang="en-US" sz="6000" dirty="0"/>
              <a:t> </a:t>
            </a:r>
          </a:p>
          <a:p>
            <a:pPr marL="514350" indent="-514350" algn="ctr">
              <a:buFont typeface="+mj-lt"/>
              <a:buAutoNum type="arabicPeriod"/>
            </a:pPr>
            <a:r>
              <a:rPr lang="en-US" sz="6000" b="1" dirty="0" smtClean="0"/>
              <a:t>Spree Murderer</a:t>
            </a:r>
          </a:p>
          <a:p>
            <a:pPr marL="514350" indent="-514350" algn="ctr">
              <a:buFont typeface="+mj-lt"/>
              <a:buAutoNum type="arabicPeriod"/>
            </a:pPr>
            <a:r>
              <a:rPr lang="en-US" sz="6000" b="1" dirty="0" smtClean="0"/>
              <a:t>Serial Killer</a:t>
            </a:r>
            <a:endParaRPr lang="en-US" sz="6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Effect transition="in" filter="fade">
                                      <p:cBhvr>
                                        <p:cTn id="14" dur="1000"/>
                                        <p:tgtEl>
                                          <p:spTgt spid="63491">
                                            <p:txEl>
                                              <p:pRg st="1" end="1"/>
                                            </p:txEl>
                                          </p:spTgt>
                                        </p:tgtEl>
                                      </p:cBhvr>
                                    </p:animEffect>
                                    <p:anim calcmode="lin" valueType="num">
                                      <p:cBhvr>
                                        <p:cTn id="15"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Effect transition="in" filter="fade">
                                      <p:cBhvr>
                                        <p:cTn id="21" dur="1000"/>
                                        <p:tgtEl>
                                          <p:spTgt spid="63491">
                                            <p:txEl>
                                              <p:pRg st="2" end="2"/>
                                            </p:txEl>
                                          </p:spTgt>
                                        </p:tgtEl>
                                      </p:cBhvr>
                                    </p:animEffect>
                                    <p:anim calcmode="lin" valueType="num">
                                      <p:cBhvr>
                                        <p:cTn id="22"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6000" dirty="0"/>
              <a:t>Types of Murderers</a:t>
            </a:r>
          </a:p>
        </p:txBody>
      </p:sp>
      <p:sp>
        <p:nvSpPr>
          <p:cNvPr id="63491" name="Rectangle 3"/>
          <p:cNvSpPr>
            <a:spLocks noGrp="1" noChangeArrowheads="1"/>
          </p:cNvSpPr>
          <p:nvPr>
            <p:ph type="body" idx="1"/>
          </p:nvPr>
        </p:nvSpPr>
        <p:spPr>
          <a:xfrm>
            <a:off x="228600" y="1371600"/>
            <a:ext cx="8763000" cy="5181600"/>
          </a:xfrm>
        </p:spPr>
        <p:txBody>
          <a:bodyPr/>
          <a:lstStyle/>
          <a:p>
            <a:r>
              <a:rPr lang="en-US" b="1" dirty="0"/>
              <a:t>Mass Murderer</a:t>
            </a:r>
            <a:r>
              <a:rPr lang="en-US" dirty="0"/>
              <a:t> – </a:t>
            </a:r>
            <a:r>
              <a:rPr lang="en-US" b="1" dirty="0"/>
              <a:t>kill 4 or more people in one place at one time.</a:t>
            </a:r>
          </a:p>
          <a:p>
            <a:pPr lvl="2"/>
            <a:r>
              <a:rPr lang="en-US" sz="2800" dirty="0">
                <a:solidFill>
                  <a:schemeClr val="accent2">
                    <a:lumMod val="60000"/>
                    <a:lumOff val="40000"/>
                  </a:schemeClr>
                </a:solidFill>
              </a:rPr>
              <a:t>Have clear agenda – know why</a:t>
            </a:r>
          </a:p>
          <a:p>
            <a:pPr lvl="2"/>
            <a:r>
              <a:rPr lang="en-US" sz="2800" dirty="0" smtClean="0">
                <a:solidFill>
                  <a:schemeClr val="bg2">
                    <a:lumMod val="60000"/>
                    <a:lumOff val="40000"/>
                  </a:schemeClr>
                </a:solidFill>
              </a:rPr>
              <a:t>No “cooling-off” period</a:t>
            </a:r>
            <a:endParaRPr lang="en-US" sz="2800" dirty="0">
              <a:solidFill>
                <a:schemeClr val="bg2">
                  <a:lumMod val="60000"/>
                  <a:lumOff val="40000"/>
                </a:schemeClr>
              </a:solidFill>
            </a:endParaRPr>
          </a:p>
          <a:p>
            <a:pPr lvl="2"/>
            <a:r>
              <a:rPr lang="en-US" sz="2800" dirty="0">
                <a:solidFill>
                  <a:schemeClr val="accent2">
                    <a:lumMod val="60000"/>
                    <a:lumOff val="40000"/>
                  </a:schemeClr>
                </a:solidFill>
              </a:rPr>
              <a:t>May want to send a “message.”</a:t>
            </a:r>
          </a:p>
          <a:p>
            <a:pPr lvl="2"/>
            <a:r>
              <a:rPr lang="en-US" sz="2800" dirty="0">
                <a:solidFill>
                  <a:schemeClr val="bg2">
                    <a:lumMod val="60000"/>
                    <a:lumOff val="40000"/>
                  </a:schemeClr>
                </a:solidFill>
              </a:rPr>
              <a:t>Higher the death toll – better the job </a:t>
            </a:r>
            <a:r>
              <a:rPr lang="en-US" sz="2800" dirty="0" smtClean="0">
                <a:solidFill>
                  <a:schemeClr val="bg2">
                    <a:lumMod val="60000"/>
                    <a:lumOff val="40000"/>
                  </a:schemeClr>
                </a:solidFill>
              </a:rPr>
              <a:t>done</a:t>
            </a:r>
            <a:endParaRPr lang="en-US" sz="2800" dirty="0">
              <a:solidFill>
                <a:schemeClr val="bg2">
                  <a:lumMod val="60000"/>
                  <a:lumOff val="40000"/>
                </a:schemeClr>
              </a:solidFill>
            </a:endParaRPr>
          </a:p>
          <a:p>
            <a:pPr lvl="2"/>
            <a:r>
              <a:rPr lang="en-US" sz="2800" dirty="0" smtClean="0">
                <a:solidFill>
                  <a:schemeClr val="accent2">
                    <a:lumMod val="60000"/>
                    <a:lumOff val="40000"/>
                  </a:schemeClr>
                </a:solidFill>
              </a:rPr>
              <a:t>Typically ends with death of perpetrator – suicide or killed by law enforcement</a:t>
            </a:r>
            <a:endParaRPr lang="en-US" sz="2800" dirty="0">
              <a:solidFill>
                <a:schemeClr val="accent2">
                  <a:lumMod val="60000"/>
                  <a:lumOff val="40000"/>
                </a:schemeClr>
              </a:solidFill>
            </a:endParaRPr>
          </a:p>
        </p:txBody>
      </p:sp>
    </p:spTree>
    <p:extLst>
      <p:ext uri="{BB962C8B-B14F-4D97-AF65-F5344CB8AC3E}">
        <p14:creationId xmlns:p14="http://schemas.microsoft.com/office/powerpoint/2010/main" val="4812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Effect transition="in" filter="fade">
                                      <p:cBhvr>
                                        <p:cTn id="14" dur="1000"/>
                                        <p:tgtEl>
                                          <p:spTgt spid="63491">
                                            <p:txEl>
                                              <p:pRg st="1" end="1"/>
                                            </p:txEl>
                                          </p:spTgt>
                                        </p:tgtEl>
                                      </p:cBhvr>
                                    </p:animEffect>
                                    <p:anim calcmode="lin" valueType="num">
                                      <p:cBhvr>
                                        <p:cTn id="15"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Effect transition="in" filter="fade">
                                      <p:cBhvr>
                                        <p:cTn id="21" dur="1000"/>
                                        <p:tgtEl>
                                          <p:spTgt spid="63491">
                                            <p:txEl>
                                              <p:pRg st="2" end="2"/>
                                            </p:txEl>
                                          </p:spTgt>
                                        </p:tgtEl>
                                      </p:cBhvr>
                                    </p:animEffect>
                                    <p:anim calcmode="lin" valueType="num">
                                      <p:cBhvr>
                                        <p:cTn id="22"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3491">
                                            <p:txEl>
                                              <p:pRg st="3" end="3"/>
                                            </p:txEl>
                                          </p:spTgt>
                                        </p:tgtEl>
                                        <p:attrNameLst>
                                          <p:attrName>style.visibility</p:attrName>
                                        </p:attrNameLst>
                                      </p:cBhvr>
                                      <p:to>
                                        <p:strVal val="visible"/>
                                      </p:to>
                                    </p:set>
                                    <p:animEffect transition="in" filter="fade">
                                      <p:cBhvr>
                                        <p:cTn id="28" dur="1000"/>
                                        <p:tgtEl>
                                          <p:spTgt spid="63491">
                                            <p:txEl>
                                              <p:pRg st="3" end="3"/>
                                            </p:txEl>
                                          </p:spTgt>
                                        </p:tgtEl>
                                      </p:cBhvr>
                                    </p:animEffect>
                                    <p:anim calcmode="lin" valueType="num">
                                      <p:cBhvr>
                                        <p:cTn id="29"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34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Effect transition="in" filter="fade">
                                      <p:cBhvr>
                                        <p:cTn id="35" dur="1000"/>
                                        <p:tgtEl>
                                          <p:spTgt spid="63491">
                                            <p:txEl>
                                              <p:pRg st="4" end="4"/>
                                            </p:txEl>
                                          </p:spTgt>
                                        </p:tgtEl>
                                      </p:cBhvr>
                                    </p:animEffect>
                                    <p:anim calcmode="lin" valueType="num">
                                      <p:cBhvr>
                                        <p:cTn id="36"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3491">
                                            <p:txEl>
                                              <p:pRg st="5" end="5"/>
                                            </p:txEl>
                                          </p:spTgt>
                                        </p:tgtEl>
                                        <p:attrNameLst>
                                          <p:attrName>style.visibility</p:attrName>
                                        </p:attrNameLst>
                                      </p:cBhvr>
                                      <p:to>
                                        <p:strVal val="visible"/>
                                      </p:to>
                                    </p:set>
                                    <p:animEffect transition="in" filter="fade">
                                      <p:cBhvr>
                                        <p:cTn id="42" dur="1000"/>
                                        <p:tgtEl>
                                          <p:spTgt spid="63491">
                                            <p:txEl>
                                              <p:pRg st="5" end="5"/>
                                            </p:txEl>
                                          </p:spTgt>
                                        </p:tgtEl>
                                      </p:cBhvr>
                                    </p:animEffect>
                                    <p:anim calcmode="lin" valueType="num">
                                      <p:cBhvr>
                                        <p:cTn id="43"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34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u="sng" dirty="0"/>
              <a:t>Some Famous Mass Murderers</a:t>
            </a:r>
          </a:p>
        </p:txBody>
      </p:sp>
      <p:pic>
        <p:nvPicPr>
          <p:cNvPr id="67590" name="Picture 6" descr="1a"/>
          <p:cNvPicPr>
            <a:picLocks noChangeAspect="1" noChangeArrowheads="1"/>
          </p:cNvPicPr>
          <p:nvPr/>
        </p:nvPicPr>
        <p:blipFill>
          <a:blip r:embed="rId2" cstate="print"/>
          <a:srcRect/>
          <a:stretch>
            <a:fillRect/>
          </a:stretch>
        </p:blipFill>
        <p:spPr bwMode="auto">
          <a:xfrm>
            <a:off x="228600" y="1905000"/>
            <a:ext cx="1600200" cy="1600200"/>
          </a:xfrm>
          <a:prstGeom prst="rect">
            <a:avLst/>
          </a:prstGeom>
          <a:noFill/>
        </p:spPr>
      </p:pic>
      <p:pic>
        <p:nvPicPr>
          <p:cNvPr id="67592" name="Picture 8" descr="1b"/>
          <p:cNvPicPr>
            <a:picLocks noChangeAspect="1" noChangeArrowheads="1"/>
          </p:cNvPicPr>
          <p:nvPr/>
        </p:nvPicPr>
        <p:blipFill>
          <a:blip r:embed="rId3" cstate="print"/>
          <a:srcRect/>
          <a:stretch>
            <a:fillRect/>
          </a:stretch>
        </p:blipFill>
        <p:spPr bwMode="auto">
          <a:xfrm>
            <a:off x="7543800" y="1524000"/>
            <a:ext cx="1428750" cy="2371725"/>
          </a:xfrm>
          <a:prstGeom prst="rect">
            <a:avLst/>
          </a:prstGeom>
          <a:noFill/>
        </p:spPr>
      </p:pic>
      <p:sp>
        <p:nvSpPr>
          <p:cNvPr id="67593" name="Text Box 9"/>
          <p:cNvSpPr txBox="1">
            <a:spLocks noChangeArrowheads="1"/>
          </p:cNvSpPr>
          <p:nvPr/>
        </p:nvSpPr>
        <p:spPr bwMode="auto">
          <a:xfrm>
            <a:off x="2057400" y="1648033"/>
            <a:ext cx="5257800" cy="2123658"/>
          </a:xfrm>
          <a:prstGeom prst="rect">
            <a:avLst/>
          </a:prstGeom>
          <a:solidFill>
            <a:schemeClr val="tx2">
              <a:lumMod val="50000"/>
            </a:schemeClr>
          </a:solidFill>
          <a:ln w="9525">
            <a:noFill/>
            <a:miter lim="800000"/>
            <a:headEnd/>
            <a:tailEnd/>
          </a:ln>
          <a:effectLst/>
        </p:spPr>
        <p:txBody>
          <a:bodyPr wrap="square">
            <a:spAutoFit/>
          </a:bodyPr>
          <a:lstStyle/>
          <a:p>
            <a:pPr eaLnBrk="1" hangingPunct="1">
              <a:spcBef>
                <a:spcPct val="50000"/>
              </a:spcBef>
            </a:pPr>
            <a:r>
              <a:rPr lang="en-US" sz="2200" b="1" dirty="0">
                <a:latin typeface="Times New Roman" pitchFamily="18" charset="0"/>
              </a:rPr>
              <a:t>August 1, 1966 – Charles Whitman</a:t>
            </a:r>
          </a:p>
          <a:p>
            <a:pPr eaLnBrk="1" hangingPunct="1">
              <a:spcBef>
                <a:spcPct val="50000"/>
              </a:spcBef>
              <a:buFontTx/>
              <a:buChar char="•"/>
            </a:pPr>
            <a:r>
              <a:rPr lang="en-US" sz="2200" b="1" dirty="0">
                <a:latin typeface="Times New Roman" pitchFamily="18" charset="0"/>
              </a:rPr>
              <a:t>Killed 14 people and injured dozens in shooting from the top of a tower on the campus of the University of Texas. </a:t>
            </a:r>
          </a:p>
          <a:p>
            <a:pPr eaLnBrk="1" hangingPunct="1">
              <a:spcBef>
                <a:spcPct val="50000"/>
              </a:spcBef>
              <a:buFontTx/>
              <a:buChar char="•"/>
            </a:pPr>
            <a:r>
              <a:rPr lang="en-US" sz="2200" b="1" dirty="0">
                <a:latin typeface="Times New Roman" pitchFamily="18" charset="0"/>
              </a:rPr>
              <a:t>Entire episode lasted 90 minutes.</a:t>
            </a:r>
          </a:p>
        </p:txBody>
      </p:sp>
      <p:sp>
        <p:nvSpPr>
          <p:cNvPr id="67596" name="Text Box 12"/>
          <p:cNvSpPr txBox="1">
            <a:spLocks noChangeArrowheads="1"/>
          </p:cNvSpPr>
          <p:nvPr/>
        </p:nvSpPr>
        <p:spPr bwMode="auto">
          <a:xfrm>
            <a:off x="4343400" y="4348371"/>
            <a:ext cx="4724400" cy="2123658"/>
          </a:xfrm>
          <a:prstGeom prst="rect">
            <a:avLst/>
          </a:prstGeom>
          <a:solidFill>
            <a:schemeClr val="accent5">
              <a:lumMod val="20000"/>
              <a:lumOff val="80000"/>
            </a:schemeClr>
          </a:solidFill>
          <a:ln w="9525">
            <a:noFill/>
            <a:miter lim="800000"/>
            <a:headEnd/>
            <a:tailEnd/>
          </a:ln>
          <a:effectLst/>
        </p:spPr>
        <p:txBody>
          <a:bodyPr wrap="square">
            <a:spAutoFit/>
          </a:bodyPr>
          <a:lstStyle/>
          <a:p>
            <a:pPr eaLnBrk="1" hangingPunct="1">
              <a:spcBef>
                <a:spcPct val="50000"/>
              </a:spcBef>
            </a:pPr>
            <a:r>
              <a:rPr lang="en-US" sz="2200" b="1" dirty="0">
                <a:solidFill>
                  <a:schemeClr val="accent5">
                    <a:lumMod val="50000"/>
                  </a:schemeClr>
                </a:solidFill>
                <a:latin typeface="Times New Roman" pitchFamily="18" charset="0"/>
              </a:rPr>
              <a:t>July </a:t>
            </a:r>
            <a:r>
              <a:rPr lang="en-US" sz="2200" b="1" dirty="0" smtClean="0">
                <a:solidFill>
                  <a:schemeClr val="accent5">
                    <a:lumMod val="50000"/>
                  </a:schemeClr>
                </a:solidFill>
                <a:latin typeface="Times New Roman" pitchFamily="18" charset="0"/>
              </a:rPr>
              <a:t>20, 2012 </a:t>
            </a:r>
            <a:r>
              <a:rPr lang="en-US" sz="2200" b="1" dirty="0">
                <a:solidFill>
                  <a:schemeClr val="accent5">
                    <a:lumMod val="50000"/>
                  </a:schemeClr>
                </a:solidFill>
                <a:latin typeface="Times New Roman" pitchFamily="18" charset="0"/>
              </a:rPr>
              <a:t>– </a:t>
            </a:r>
            <a:r>
              <a:rPr lang="en-US" sz="2200" b="1" dirty="0">
                <a:solidFill>
                  <a:schemeClr val="accent5">
                    <a:lumMod val="50000"/>
                  </a:schemeClr>
                </a:solidFill>
              </a:rPr>
              <a:t>James Eagan Holmes</a:t>
            </a:r>
            <a:endParaRPr lang="en-US" sz="2200" b="1" dirty="0">
              <a:solidFill>
                <a:schemeClr val="accent5">
                  <a:lumMod val="50000"/>
                </a:schemeClr>
              </a:solidFill>
              <a:latin typeface="Times New Roman" pitchFamily="18" charset="0"/>
            </a:endParaRPr>
          </a:p>
          <a:p>
            <a:pPr eaLnBrk="1" hangingPunct="1">
              <a:spcBef>
                <a:spcPct val="50000"/>
              </a:spcBef>
              <a:buFontTx/>
              <a:buChar char="•"/>
            </a:pPr>
            <a:r>
              <a:rPr lang="en-US" sz="2200" b="1" dirty="0">
                <a:solidFill>
                  <a:schemeClr val="accent5">
                    <a:lumMod val="50000"/>
                  </a:schemeClr>
                </a:solidFill>
                <a:latin typeface="Times New Roman" pitchFamily="18" charset="0"/>
              </a:rPr>
              <a:t> </a:t>
            </a:r>
            <a:r>
              <a:rPr lang="en-US" sz="2200" b="1" dirty="0" smtClean="0">
                <a:solidFill>
                  <a:schemeClr val="accent5">
                    <a:lumMod val="50000"/>
                  </a:schemeClr>
                </a:solidFill>
                <a:latin typeface="Times New Roman" pitchFamily="18" charset="0"/>
              </a:rPr>
              <a:t>Killed 12 and injured 58 in Aurora, Colorado during a midnight screening of </a:t>
            </a:r>
            <a:r>
              <a:rPr lang="en-US" sz="2200" b="1" i="1" dirty="0" smtClean="0">
                <a:solidFill>
                  <a:schemeClr val="accent5">
                    <a:lumMod val="50000"/>
                  </a:schemeClr>
                </a:solidFill>
                <a:latin typeface="Times New Roman" pitchFamily="18" charset="0"/>
              </a:rPr>
              <a:t>The Dark Knight Rises</a:t>
            </a:r>
            <a:r>
              <a:rPr lang="en-US" sz="2200" b="1" dirty="0" smtClean="0">
                <a:solidFill>
                  <a:schemeClr val="accent5">
                    <a:lumMod val="50000"/>
                  </a:schemeClr>
                </a:solidFill>
                <a:latin typeface="Times New Roman" pitchFamily="18" charset="0"/>
              </a:rPr>
              <a:t>.</a:t>
            </a:r>
            <a:endParaRPr lang="en-US" sz="2200" b="1" dirty="0">
              <a:solidFill>
                <a:schemeClr val="accent5">
                  <a:lumMod val="50000"/>
                </a:schemeClr>
              </a:solidFill>
              <a:latin typeface="Times New Roman" pitchFamily="18" charset="0"/>
            </a:endParaRPr>
          </a:p>
          <a:p>
            <a:pPr eaLnBrk="1" hangingPunct="1">
              <a:spcBef>
                <a:spcPct val="50000"/>
              </a:spcBef>
              <a:buFontTx/>
              <a:buChar char="•"/>
            </a:pPr>
            <a:r>
              <a:rPr lang="en-US" sz="2200" b="1" dirty="0">
                <a:solidFill>
                  <a:schemeClr val="accent5">
                    <a:lumMod val="50000"/>
                  </a:schemeClr>
                </a:solidFill>
                <a:latin typeface="Times New Roman" pitchFamily="18" charset="0"/>
              </a:rPr>
              <a:t>Entire episode lasted </a:t>
            </a:r>
            <a:r>
              <a:rPr lang="en-US" sz="2200" b="1" dirty="0" smtClean="0">
                <a:solidFill>
                  <a:schemeClr val="accent5">
                    <a:lumMod val="50000"/>
                  </a:schemeClr>
                </a:solidFill>
                <a:latin typeface="Times New Roman" pitchFamily="18" charset="0"/>
              </a:rPr>
              <a:t>7 minutes.</a:t>
            </a:r>
            <a:endParaRPr lang="en-US" sz="2200" b="1" dirty="0">
              <a:solidFill>
                <a:schemeClr val="accent5">
                  <a:lumMod val="50000"/>
                </a:schemeClr>
              </a:solidFill>
              <a:latin typeface="Times New Roman" pitchFamily="18" charset="0"/>
            </a:endParaRPr>
          </a:p>
        </p:txBody>
      </p:sp>
      <p:sp>
        <p:nvSpPr>
          <p:cNvPr id="67598" name="AutoShape 14" descr="data:image/jpeg;base64,/9j/4AAQSkZJRgABAQAAAQABAAD/2wCEAAkGBhQSERQUEhQWFRUVGBwYGRcWGBgYGhgaFxgYGBgYGBgYHSYfGBwjHBcVHy8gIycpLCwsHB4xNTAqNSYrLCkBCQoKDgwOGg8PGiwkHyQsLCwsKSkpKSwsKSwsLCwsLCksLCksKSksLCwpLCwpKSwsLCwsLCwsKSwsLCwpLCksLP/AABEIALcBEwMBIgACEQEDEQH/xAAcAAABBQEBAQAAAAAAAAAAAAAEAAIDBQYBBwj/xABGEAABAwIEAwUFBQYFAgUFAAABAAIRAyEEEjFBBVFhEyJxgZEGobHB8AcyQlLRFCNicuHxFSR0krQzgiVkg6LCFjRDVGP/xAAbAQACAwEBAQAAAAAAAAAAAAACAwEEBQAGB//EAC8RAAICAQQABQIFBAMAAAAAAAABAhEDBBIhMRMiQVFhBYEUQpHB8CNxofEyM1L/2gAMAwEAAhEDEQA/APcVxdXEJx1NK6qvjvGW4enOrzZrfmY2QykopthQhKclGPbIfaLiopsLGuh7hsbgc1ia+O1FzPP3ofiPEy8l7jLzr8Y6BVjqznSQbcv6rzWq1DzT+PQ9fodB4UOe/UIxtckQBKADibG02nquDEyCDYaT8U5gGk/qqr5NmENqoc6kWjURtt4qGpUEgEeMXRRrNiLTzVdXouM5Rm3hvLn1RxQcPkkxVUFsMF/lrZE1WBlMEnqANzEeglVlJhgRIkxdR1czyWmYEgX0E/ElOomULqmWGGxMmZkaawOvkrGvjXOiYAFoGniqQABsNdca6RO8pft9gPf0Cin6AvEm0y+ZWYdffYJzsaCRpCyz+J3I+vRPoVzqR3hy3XbJdkfhk/U3FHiwcx06adFm+KY2mcbUa2Q8U8PJLZBJw1EgAi4sW3O88go6VfQTpeFXY/gNDFcTc2pXqMcaOHc5tMDMAMJh93Ag7G3yWn9Ob3O/Y8x9b06xQi16v9j0D/6hP7M4iKlVje6SJJiJBaLkxMRrZeZce9vsW45SKjJm1QOpD/YAC7zK1mHxmAosqMDX1XtJY9zqlQwYE5XvgtsQe40BUFfGUqtMvqQ6kHWc5vaMBkgS7LkDtrxOy04KO7o89JySKDC+1Lm0ajCHGpUc1zarYBYALtBmWgmDIudE3E8Zq4hjWVhUr0muBIBdMgEA5huATrY+9aDD4DCu71KnRMXBGU6cgNEfdoBlxgWAED05J9xXSE8v1IKlKhg8NSFGqeze6o4lzmAycjchLQJgg2M3JVDjPalgkMBcfQep/RaSu/OIqBsfxgP8oMoE8Fwx/wDwtM8hkHkGX96VtT5kOU2lSM97M+0jqONp4g93LIImxDtQTsCNzvBXu/EeFYbiGHAqNFSm8Zmnds7tOrXDp1XmFP2XoHRhb4OP/wAifetl7H1W4WmabXOLJkNcR3SdcthE6xz8SUGX0ce0TB+jPNvbP7NK+BzVGHtcOPxR3mj+MARA/MIHgs3guKvpXbkjcQ2T5i/qvp5lRr22uD9QQvNPbf7Im1M1bAgMfq6jox5/g/I7poelynYtQn5ZismCvNAy/C+NMrCxvuw6/XUK84TwV2Ic5rCAGie9PgACBdZbEexj8LUY2qK1Sq4S1uHaGtkazWf8mgrYfZ9xyo/9tnDBrqIblZLsz3Q+WOcd+6CIH4t0bq/KTDG/zgeKw76DslRsdDoeoO/knYfFEXBkcjqPH9V6FjcLTqjJWAOvQtuAIPO4HqsTxn2ZqUDnpy6nrOpb/NHxCFo6UXE7ww0xUDy0CxEhrQRI5xKyftZUxf7RVcBUq0i4ZLlzQABcNaTBJJEkSYVxTrnnB6aFTirOph31soi9rsCSUlRg6XFcW0ZWiqANhTO5nkkt06m7+xHzK4m+IvYHZ8nr49qqbWB1QhoPWPirHB8Up1W5mOsedvivMn4Q1qkucQ0WaB6Wm3mrt2IbRZrAG06Rz5rIjqZLs256KL6LHFe3NNlesM3cosFgbveS6Wj0HvWJxHHnYiq59Q946N/KNh5LPcWq/vnvAs5x6T1j1hR4fF9/MLiL+O3uVTU5ZZFV8HqNF9Ix4Y+IuW0vsW9bF3PP9OZTKdV2o+f0UKKhJmNfNNZUk8hzOs8lnOPNmnspD6tSTHLbqmmoAN1DjcQ1DsxNjO6lQGLombi8skgR9aKMcYAcMktI31E/qohSJiAeqZVygiQAfBOUUKlTDcXji9gizgQeUxzTMRiu7bU6kc5QTMRf6+Smpd4iLkGY5qXb4I4Q2i4gnLqJ1J3ulWcNvTkZ1UuJIJmMp+tkHmvAPrF0aRG6hPN5MH5HmpcLUuRvzUBMH9f6Imhji0QGgTvuY6o6bJ8UsKBdF7Rp1W14dwU/u6/db2tChJi7ow9JutoPd5lef4XGlxvJlepcB4wx1KjROrKOHaTt3qFN0XiD3tvXUJ+ibUpMwPr/AJsUP7/sZ3h/sBSGP7Wq81ab87hSqBmUPMEd2BMbGDorzjWLpU6Bc/s30CSx0lgZFw5rg4wYuC3xXnHtn7S16WLr0qThTayoYcBLwZv33k5dvuwsh/jtQ06tFxc5lR+c31cD94zvEid56LZUHaa6PHOS6Zb18JgRiC+lVIAM5WuLWNNz3HvAe9pEWGnMgwNHQx8i0EdIjyjVea1HE7QOkn1KhHdMix2P9U949y5E76Z6i/DWkact0qDmg3Mfy3+vesFwv2iq0XTmLm7tcSR5E/d8lrsLjm4hmamC07tIPx3HUWSpQcRkZJl9Uo2lpB3uZPvsVAMdBuboGgItJ6yYj6vuo6pgw11unwndLoOzW8P9p3NIsGxA8fELZ4HiLarZGsXH6c15HQGy0XBMW5r2jNqQPUxskzgNhI1WLwbKrS17Q4H6kHYjmFkeH8Cdwt9V1Nr6+HqkOdEuq0om8a1WX27w5OW2XCojNx6L0oJ8+pX4auyqGVKRY9puHCCCCQTDhoZAPiLp2C4kTDajcrwymXTcTVkBpk7FrpOmirsd7PuY91bBuFOo4y+mf+lWP8YAlrv4235h0QpOHcYZWLqb2GlWaO9SfGYAaOYdHtvZwnW8GysxkpLgryhzz/sG4x7IteC/DnKTfJ+EzeWnZZKpLHFlQEEc7Ef09y3VfEOw7JAzta1jGNFi55JY0FxnIC57NtjqgfbfEU24cOq089QuDKeUwczgTGaNIB28kai2V5Y/Yz1OvAAD7eJHuSVOWxrY+Me6UkFCrNxSx4pgxctB66bnxKx3tNxZzad3EvqHe9vxeGwsi6+OGSc2UOjXUgaDzk+5ZjGP7SuM0kFwbflcu98rKhFXyelm+qLGi6aTSbpYdwDp0KYKJaIFrwByG36oepio1AVKUbZ7LFOsSXwWOK4vcQP18EwYqbn3qnHEmtu6Z6XTqeIDhaTK7weCu80bqw2tideqFFYgroj3+5SmnOiJQoW8jZ39pgWJ6qJ1fNrc7JQmmjZEooHcxzWyiacgyDCjpUUXTon6+SnaduOPrF2pnohqouDEIzsV39ntqupAuQG4X+aicdjf5Iks9yY+l9QpSFvJR3DVi0XH6rTVsSGPpuBh3YYeYFyP2ajY9Fj8VWyxfUx6q84jWM09B/l8Nc/6ShpPyVzS46k2Yf1nOp4ope/7AXE/ZyjiKr6pfVDnuLj3muFzNg5um2vJV+M9kaYEiu6dhkB94IR4qwdSfcPU3UzKvkOmo81pJtHlnTMw/wBnqoEBzY/jlvuv7kZwz2YqN7+cdWtEgjqXD5Srs4efPdTYcFhuQOn9AieR1RCigCpgWl5fkbn5xrtqdDEf0RFEEneff4FWTmNcJaO9vNvcP1Q1Vk5ySQ831MOPIj5oLDodkDrGM3IR8k1kTG45/KP1UVOi4nKGHNu2LiecKRuLa4Agio6bBhzT0taehPohJCMNQqVHZGNJPIdN4+au8HwetTrUs7TBcNDIEGYMbpvBcWMI7ta37slsdmb1CDBjsx924FyQheM+21SrIp/umH8p7xHV23gPUqpk1EVwuWWcWGUnZouP+1lLCMcT+8qAH920i38ztG+GqsuF8UZiKTKtIyx4kcxsQeRBkEdF4txfEdwi/lqrX7PPar9nqdlUP7mqddmvsA4/lB0PkdiSGFSlFtl5tXR6nxDElppAWzPv4AEx7ihsZhKGLESXGmQ5tRmZpY6SO5UgXsQQCeR1RGPwZqGmQYLHE+rHN9ZcocFi3CqKLnZnCkHOvOUjK30cS6P5TyRpgtX2UWM9rW4KaWMd2rhEOptu5h0c9phocI0YTOoa2QFTfalxIubh20zmBa6oC088rabgfAvMrM/aBiM/EK+kBzWi/wCWmwGB4h2qC4xXltFtzko02x4g1IA5DtI8lp4OVukVc7qLSD8Jxitkbmq4WYvne/N/3ZWET4FJUTaT/wAnq4Skj24jPuRtg0B2Zx73w5ADZUHF6JpVWAmXZpJBmS6Cb6RdTYnEwSNEE4dsG3gtBPvWHF0nZ6qUHKUVEOrY0HcmFUcSxp9VDSxDsyh4lVkU97H4lBDFUuTQnrm8b28EBMzKueHDuhUbXWK0PCWdxvgnZeivpZtzbYUGbp4YpDSSiCqrRpKQgCu9lNk1zwusqQooNSCexhIGIUf7TquCr15KGTvDGFOtpJQvbLna9VCVi5TJns6IdzdQpc+l0g4bESmxVFac7KPiz4c3pJ+Su8bd1P8A0+F/4eHWf9o3RUA6LSVnmKW3+Wwnn/k8PutHCvU839QndL5ZAKPOB4/pquggaAnrp5JoZfRG0eG1H6Mcf5Wl3rAt5wnNpdmWkMp1jHIHYWSbRn7onwRH+F5PvOpsO/a1BP8Asp5nLtTFURE1HvEXbTYGNJ/meZ/9iTLPBeoxY5MiFTsyMzw07bkxr9SjKVN1YB1GlLfxPecoHUEjL6lAP4m2Zp0abSNHPHauB5jP3AfBoQ+Lx1SqZqPc/lmJIHgNB5JEtT/5X6jFi92HV8PRDs1asarojLR0gaA1D3YHQOTXccc0RQa2iNJZJefGob/7co6KszJpcq8pyl2x8YpdEhf71DVqrjnIWvUS6HqVAPEHyDr5a+SDou8L2nY9HDb68VJjXSOfhrrt1UNN835/i2PRw2PX+60cCqIF2evfZ/7T9vT7Cof3tIWkyXsFgZOpFgfI7rXgXmPFeCcK4g+hUZUYYcwyB8R1aRII5HzXtOC45TrYU4hhhuRzjP4S0HM08oIXZI07Q1O0eI8ZxPaYqs63eq1HdYLzHuhSueXGRF/dGg8hA8lXUTJEmbCbRfzufNHMk6aLQXGNIz8z7Jez6pJmQc11AVQ2owO+vNU2CxmWq4H+Ie+xnyVrh3d1wH4f7hZrF1MtcnrPqFmxSaaPTZZvHKE17kj8RLvAlS16gcAqo1TnPj81b1mNGFbU/EKxYf5SwOHvBTXDopRzdpgwbaPorUYJmVo6BZTDVc1Ro2WmbVsEnKvQv6SfckTYiuSdY8ENUc7YoXE1iTAmFW8TquY6AT4oYRvgZmzuCstDxQgwQiqeOadCqfDsLqc8kqLkbxoiGpky9FbxK4KsXQuFJNirI4SGyeSQ4qy6ptqyF2NgShX8ZmzBPVBYysNNUBi6haBG6dDEihm1EkXzMWT94oqmJMgkfW/NUXBmdpmzTEaqzwFItdvHu6FFKCiJjncgP2ldD2nmPgte7GtaKP7qmT+y4WXOzkn/ACeH2zZRy0WL9qTdnQH5K/xmNh1NvLDYT/g4Y/NRkT2KjPzSTm7LT/HKo+4Ws/kYxvvDZ96FxGOqVPvve/8Amc53xKBGIXe1VWvcXZPK4XKLtFzOuoiybMuFyjzJZlNE2PLkwuTS9RvqLqJsc96Cr1E6rXQGJxAAkmAmRxnORBi3TtPnfy6plN+8+fPo4c+vx1QOIxBcbC3vU1CvOuvPn0cN/H4rRjBxiDDIm6LGmdvduOrTuN/qVd8M466jQxNLVmIpubI2eW5Q6NjBg8xHK9BT5ecbjq07j66oljjFpvu3fx5H66qaHpkNL7xJm3O3oNgp26XNlBQH3j18VF2onvO9SrLXCXwZ+aQbnakhhiqfMJLtrK25FrQOWpHNZ/j9PLV8R8Fo8czKQ7r8Cqv2nwpMOaPRZGKXJ6rV43sa9ihAmehVjUqk4MjlWa71YQhGYNzWyQRKc13+XcP42/A/qrZkcok4N/1FqsPSBWOwFSHA9VssBU7qqajs1vp/MWiQ0Q0aKvxWEY7UK3cQVDUwQM/3VeM6ZfnhU1TRVvYMuUaKOlheQVr/AIaNypKdINsE3xBa05BgsPe4V3WogMI3hV1JsOVkLhLvkurH5aMrjMKJuPkoewDhDloa1EHUIV3DhNimrJRnywX6A+CoNbYAeX6q3awZQhaWEg6oyLIXO2B4e1dGO9qKs1I5D4/2Wz42/CHDUMxDMS3DYXKaYzGoP2OgYrDQcgSQQANRY+f8XqZnvdzcfctHxWi41WQB/wDbYO5/0GG2WlihF8SPP55PduRDTrKUVVUmu4EiNDE87xIATKmNixsVXeBi/ERcnEgKCnxdhcWj7w52nw5qlqY6dJQD5kk7lMhpl+Yh5PY2IxSRxCzuE4q4Wf3hz/EPPfzRz8QMuYGW8xt4jUIJaZx6CWVMsXYlDVcSgKfEodMS3rY+IXMdSa4hw0OgJt4ibBFHAd4iO1eITZt+u39VypSFQXsRzQj7bKahiABMjzT4wS6Ac2QGn1H6+CZlRJg3nzTRT8vemIhuiTDYjY/XUI9pkc530nxHNC4Lh+d4aXBs6EydLwI3hSfs7y9zaRJaDAc6JtaTt6dF3h2+A1qFFeYe4hrD5ofh/CS+7pA95VlS4W1nfecxG50Hgo6+OOjfX9OQVpQ28yM3LqHldY19yaGNsMtvrkkq0vPNcU+IxX4aPq2aTire6D1CExZ7rDvYKy4hTlhHmqusz938F5nF/wAUfSM8fMxjqYcIO/xVY7hOUFhdEkGY9FcYYZgPq+6bxKnaU+M64KGXApK2UVXh4pxDs09IWjwJ7gVPiaRLARsrDhlbuBdl8yJ0sVjlSLVrVI10IZtSyY6uq9GpGSCqtYAKCnULpj8KEe8usFPhK4YCD5qdp25WWGHZe6sHgBo+uqqWYgSEYyuCLoSyqoFr1IN906k73puNEi2oKgoPTGVGFFMxFfKxx6H4cl1oQPFKxhrG3LnARzk6esKYR9SnqJUi+9hvsxp4tja1Z9QAPPdyd0xpJ5c/6qs9uqQoY+vRLp7NuHYDETlwmHbMCwmNF7b7M8MGHw9KlezZMyZcdT3ri68R+1Rg/wAWxYOn7nTb/K0NFe0r3zaPNZ02uDGPx1zFzJ+KHfVLjJR9PhxvdkHfKSR4TofMolnDmBokTE3Op8Y2C0tkmUlDnopwi6GAc4XaR1Nh71cYWgAQAAJO1vUhPKlYhix+rKmnwL8zo6NE+8x8FYYThrGd4TItJJvO0CBGuynDksY/K0/wg35n6t5I9qQail2ZzE1O+TECTEaa8kQ+sCANY5bLtHDOdAa0uJsOsX1Nkx8iWm0GC0aSLeHNVtorccgef1spcPhHOcMjCXajKJNrzyVg7DU20GFuZzn/AIjsRGYBsTEyLzzTuE0XNfmIMQRE80Si30LlOMeW6AK+GdTeQ+MxGY3DvvXuQSJ3VpX4c3sKeVoDzBJJMkHoT4KephmueXkDwmQIshMRxmmyze8eTdPN314Jnh1zJ0V3qXJ1jVkuB4f2ZzTfwFpEbqLF8ap0rNGZ3IfNyqcRxF9UQXZQT90SLHed/CyfSoU2/wARU70l5SFhlJ3lf2Jf299US63TkuOMLvaTskacoU0xjVdIizJKXsUlJBrq1M2zdQqwMkR4hWAqEtBPOUG4Q7/u+IXmUz6RNWA4V8S3TKZRWJdI8R/RC4xmWpmH90x+KkeSakU5uuAbEEgQn8PqWt1UWI726ZSflTO0Vt1SsuadSQlVPOyCw1Y5gERi2SB70pqizHJfRNTxIAVVj6+YlEghuqgfWYREJkEBNtjcJXPPRTHibtAfPfyTBk8CnMYyd0ykL866ZdcNxDcsm/NTVQ2ZCpWlv4Xa7KekSHC9uSVKI3xGlyWbnxqrL7O+EftGPD3NzsoDOb6OP3D1gyY6dFn+I14bA1K9P+yLgvZYU1j9+s4ETswWHr3jHgpSpFLU5L4R6C0+S+e/tScBxjFz/wDx0/01GPgV9CDkvnX7WqLjxnFFoJ/6Og/8tRVnRv8AqMx80lFWypw4tfQeF+UeP1onmpJ09JQeG7TLBYfUR7ypRQqnQNb4kk+5bZVlqMa/MgjPcNbMkgbGTy2T8flpk/vGkz90baoanwx8gmoZBBEAWIuPoo+thw8QQAJzHKIkxEk6k3Nyd1FSsry1uNLhgmAxTXVWiCZnS2gJm/gm8Tov7QsaO5YgCTAjnsZEkHp0R1PDsZcAA8/6qOrxBjNSPAXXOPq2J/GSnxGLY7hwLKTWxPeLiDoAQIgzY2nRDUuFNH3u8fQe79UJX9ovys83foq/EcQqP1cQOQt8LpV44/J23UZO+F/PuX9XFspgAuAjQTJjoEDX47Y5B/u+QHzhUzWqRjELyyfXAcdLBcy5H1sVUqfecSOWg9P1TaDcpJI2MeOyIZRspGYdKdt8lhUlSBKFMkBG0qEKSnRhPMDWy4ns41iTgmOxEaCUO+qTr6BEkwG0OdUE6pKAhJFT9wdy9jeV2CCAq0ST5hXJoxqgRh4f4mfevLxkfSpIExdGWwbdVQVGwev1danHGVSVqYJVrGzN1CK4VVFUqDMAFHiq8PIGyQMwRrKtKPBlyyKyxwrr9VZtbICDqYWHSN9UVScq8i/i4JslohDvwjfyhFZlHUFrKEyxSBDw9h0skzBN5Ep7qR6qegI1TNx21D8LgALwiH0hMwudqm18RDfJC2JmkM4Xwt2MxlOg0EgmXEfhYPvH4DzX0Hg6TabWsaIDAAIsPADyXlP2S5aeIqF4Gas3KDuIMged/ResNJ8vehkzKycslAm914T9p/EGt4riQZt2W3/lqJXubX767WP1dfPP2sn/AMYxXhR/41FWtDJxm38Gdq8cZxSl7lYziQOgPnASOP6ADqVW0AQfJTGlLWWAcHOJLoIInujrHVbLycWUfw2Fen+QtmPcQSNAYkCQCba6bj1Chr8TcDqOWvO0wP1XKIyghzpzOzGImTBPrA9E4VGDa/Ub80LycEqMI9RX6DsI9rmvLsznSMmUEA8yT/Uqu4gD2h6AD5/NHnFuP9lEcPNylylaoPcyuFJO7FWBoBcbSS6ObBadBEspgJxgapj6vJckQ/klld7YD+iGLidVwo9vuDfsE1XuDQ6Ia4kA88sT6SFa4HgJLC6q2HQHiSbt3BbtpqeatOFYlpoMBDRlaC2QHEkDvOF9J2sd4iShK/FTVD2mBlm4IiATFwSSSbDbxBtQnqJPyxVc9lqOJdt38GVcb2uNtvcnUqLnuDWguJ0AXa9MtJBBBGxseYkbbLRO4NRqU6PZ1XM5ugkOiJdI+6/lPkLStFcoptU+SuHsxW3DQeRJkeghJXFfjoDiG4tkCwlmY2ESXSJJ1lJTcQal/LLitU2QNR0lR1K0lRVa9l5SKPpU5DMZU5Kpr1UTiK6Aq0KjpDWOPkfibK3BUZmad8lRisK4Q46Ourb2f4aTD3aRIE+Uo48KGVgeZAvk1E7idYlJ1SDKtSlapGXCFSuRNXpyEM18IplcEKHE0lWNLd6odTrKUOCq3ViFJSxvop2krMl2WbCpGtCr6ePG6ccd5qNrGPND3DHmFGxoJ6IUVS8x1Vlg6al8ITKSkyz4fULTIMQQRHTRbnh32gtDmsrgNBH3xe/UbT0Xn5rBgugKtYvMoYJy7K2bbXye/wBCsHtzMILToRoV4F9qg/8AF8V/6P8AxqCsMBxaqwBrHuaDeASPcFS+2tXtMa98zmpYZ085weHMq9pVUzI1iqBQtfGi6Xk7p/YGCbCPenYZjTLXC7oDXA/cOYSS3R8i2ojW8Qb8jOhYxpUlOmCpcZiu0cHZGMAY1gFNoaCGCA535nnUu3KH7blfwQrkJ8BQphcc5CtxcmA0z9bLhdOqmmyLRO6oPHwUL6pPRcXMqLaiNzGhhPMozA8NNVxaCAQA6+8x8jKO4TgKjc537PO1kw551aI10DjHhzlFYOoKFKrlzOdIBIa4SM0MAObugX70QbKrk1FXGI/Hhum/uZ2EsqteI4UNJaPvMb3pFmwCY3Mk/FVckp0MimrQqUHFh/Du0FB4aWNZnMucXEgQ2Q1rZjnsTdWmIL2YfKx7MzXZXPnUEdo2CWjMQDNzaBYgic6+s4ADOQGmQAZgzOmkzzR1fizmhmUshzS4taAS1zwM+Yuk55m8zdU8mJ7uC1CarkGxFEkBxzEndwEGNSDaNrIfsgNzfUAkA+KT3k722gc9evquhXMcWo0ytN27Q0U2/lb7/wBUl2V1HSANKHHbXouu4ZUdsAOv6BXwwzWDugD69UOypJWBCCPcTzMrn4JtJvN53PXkpWGG9TzUeNqzUAG2qkqaJ1FOTsgq0pH17kBVpKzc7qg6g5eiNCZFc4ELnbHcqd9P+xUDmXRcC9zRDUZKFdSPNHBqb2K6gJSbA25uanpMJ1Txh1LTpqaBTaCaNMg3j1RDcZAtZRC4HNNbSCHYhniSJc5d4qVjPVco0vrdEUGGYuBvpJ/Rc3QHZLRZsDJVf7TkDEmQZ7DC2GX/APSw3VWzKYGipvapk4o2B/cYX/hYZO0r/qP+xU1v/X9yqfVsQAb/ANt7rmFZL2jrtf36LtSgUqDCHDoCfRpPyV9ozFIEa+bONj9RKusPwx+TMKYMxkBMAg2lvhF508ULw3BNfVa17SWXzRrABNov6LXYzFU2NhoAAMDKAMsmCYEWILtPcqufUPG1GK5Y3HhWRbpGGeKswWlsAEjSA7SY0nyXaVGFe8Q4hIeL3GUCc20OceZkRPP0VU6uCTAA2gaaDmmYcu/hoGcNvQw04SDV0uC6Bzt4/Up9iw53HXdqxxGUN++R3s3diGt/COVzG+bcGrxJ8Zu9sGkWEAk94bwDFtI22irjun+3mk7iDuxZShsMcXA/iJdM35QY9FSlgV+VD1N+p2lxCGluUXMmQPjF7SonVzpoOnzKhbTJTqrso0zHqYA5dT7k6MFEhybEn9id7eKjbXfBIIj8oAEenxXGS7UpgA99UAQnNautYAjuG4XtKjWQ6XaBjc7z0DRcnTQKbrs5KwPKkt7hfZvAFomoybg5q9NrpBIMtz2uEkHjL2YXhskx7oB6IWiYbdJJZET1MgCndxPoiC3yXEkwAjeoHtSSXAMhe2dVA+l19bpJKbFNEcHSAnZYvb3rqSJAMjHh709pHI+qSSkElpwdAT4lOZTJMWCSSk4MY2Ans5pJJbDRM3RR8XwYOKpF2j6WFLo5DBUNQecbbLqSiMnF8FbVK4q/czziHEub90kkeE2T6bLn+V3vY4LiS1k/KYz7H4bEGm7M2AYjMRMAkSRcXsjaOLNQ5qVNrqbX3zWLsmWXG/Il0WN9ZSSVPVpLzDsUn0VPEK2d5BPeMkkXBLjtMEctNlDSpBogmT0Ee/8AokkmYIoib5HiodgB4a+p+Sb4pJK1QsXaJr3jkPRcSQhIdSoue4NaJLiGtA3LiA0SdJJGphbXhf2fU8PXA4qxxZ3RlpVLNc+A3PlGZwvfKRB/MuJJUu6GPiNknHXYF+JYOHYPvMAJDg0UqrCLHIXZmuv9+WnmHaKr9ssHgyHfs0srsLA9gENOcTEgBpIAJzW0hJJO6VCrvko/Z7hrq9anRbBdUe1oJsBJ1MagSeq9ix/2WNZhg7C1n5iA9ziS0uIktcz8kSYaT1zTJPUkiXEhyVxKypgQ85q1PB1ahAzVK1BrqjiABL3Clc21SSSTfDQvez//2Q=="/>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600" name="Picture 16" descr="http://wac.450f.edgecastcdn.net/80450F/kowb1290.com/files/2012/07/colorado-theater-shooting-dark-knight-rises2.jpg"/>
          <p:cNvPicPr>
            <a:picLocks noChangeAspect="1" noChangeArrowheads="1"/>
          </p:cNvPicPr>
          <p:nvPr/>
        </p:nvPicPr>
        <p:blipFill>
          <a:blip r:embed="rId4" cstate="print"/>
          <a:srcRect/>
          <a:stretch>
            <a:fillRect/>
          </a:stretch>
        </p:blipFill>
        <p:spPr bwMode="auto">
          <a:xfrm>
            <a:off x="457200" y="4114800"/>
            <a:ext cx="3886200" cy="2590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Effect transition="in" filter="dissolve">
                                      <p:cBhvr>
                                        <p:cTn id="7" dur="500"/>
                                        <p:tgtEl>
                                          <p:spTgt spid="675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6"/>
                                        </p:tgtEl>
                                        <p:attrNameLst>
                                          <p:attrName>style.visibility</p:attrName>
                                        </p:attrNameLst>
                                      </p:cBhvr>
                                      <p:to>
                                        <p:strVal val="visible"/>
                                      </p:to>
                                    </p:set>
                                    <p:animEffect transition="in" filter="dissolve">
                                      <p:cBhvr>
                                        <p:cTn id="12" dur="5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nimBg="1" autoUpdateAnimBg="0"/>
      <p:bldP spid="67596" grpId="0" animBg="1" autoUpdateAnimBg="0"/>
    </p:bld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1722</TotalTime>
  <Words>1747</Words>
  <Application>Microsoft Macintosh PowerPoint</Application>
  <PresentationFormat>On-screen Show (4:3)</PresentationFormat>
  <Paragraphs>237</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Garamond</vt:lpstr>
      <vt:lpstr>Times New Roman</vt:lpstr>
      <vt:lpstr>Wingdings</vt:lpstr>
      <vt:lpstr>Teamwork</vt:lpstr>
      <vt:lpstr>Serial Killers</vt:lpstr>
      <vt:lpstr>What is a serial killer? What characteristics come to mind?</vt:lpstr>
      <vt:lpstr>Misconception #1</vt:lpstr>
      <vt:lpstr>Misconception #2</vt:lpstr>
      <vt:lpstr>Forensic Psychology</vt:lpstr>
      <vt:lpstr>Role of the Forensic Psychologist</vt:lpstr>
      <vt:lpstr>Types of Murderers</vt:lpstr>
      <vt:lpstr>Types of Murderers</vt:lpstr>
      <vt:lpstr>Some Famous Mass Murderers</vt:lpstr>
      <vt:lpstr>Some Famous Mass Murderers</vt:lpstr>
      <vt:lpstr>Spree Murderers</vt:lpstr>
      <vt:lpstr>The Serial Killer</vt:lpstr>
      <vt:lpstr>WARNING</vt:lpstr>
      <vt:lpstr>Criminal Profiling</vt:lpstr>
      <vt:lpstr>Criminal Profiling Some Assumptions of the Profiling Process</vt:lpstr>
      <vt:lpstr>F.B.I. Crime Scene Analysis Distinguishes two types of crime scenes as the basis of psychological profiling: </vt:lpstr>
      <vt:lpstr>A Comparison of Crime Scenes</vt:lpstr>
      <vt:lpstr>Characterizing a Killer</vt:lpstr>
      <vt:lpstr>Serial Murderer - Types</vt:lpstr>
      <vt:lpstr>Common Characteristics of Serial Killers</vt:lpstr>
      <vt:lpstr>Common Characteristics of Victims</vt:lpstr>
      <vt:lpstr>Socially Difficult to Accept</vt:lpstr>
      <vt:lpstr>Fantasy</vt:lpstr>
      <vt:lpstr>Trophies or Souvenirs</vt:lpstr>
      <vt:lpstr>Childhood</vt:lpstr>
      <vt:lpstr>Serial Killer Project </vt:lpstr>
    </vt:vector>
  </TitlesOfParts>
  <Company>*Cuqsters*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Cuqster</dc:creator>
  <cp:lastModifiedBy>Microsoft Office User</cp:lastModifiedBy>
  <cp:revision>83</cp:revision>
  <cp:lastPrinted>2013-01-07T18:19:40Z</cp:lastPrinted>
  <dcterms:created xsi:type="dcterms:W3CDTF">2002-05-22T18:38:40Z</dcterms:created>
  <dcterms:modified xsi:type="dcterms:W3CDTF">2016-09-26T17:41:37Z</dcterms:modified>
</cp:coreProperties>
</file>