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9"/>
  </p:notesMasterIdLst>
  <p:handoutMasterIdLst>
    <p:handoutMasterId r:id="rId20"/>
  </p:handoutMasterIdLst>
  <p:sldIdLst>
    <p:sldId id="256" r:id="rId2"/>
    <p:sldId id="258" r:id="rId3"/>
    <p:sldId id="270" r:id="rId4"/>
    <p:sldId id="259" r:id="rId5"/>
    <p:sldId id="260" r:id="rId6"/>
    <p:sldId id="261" r:id="rId7"/>
    <p:sldId id="262" r:id="rId8"/>
    <p:sldId id="263" r:id="rId9"/>
    <p:sldId id="265" r:id="rId10"/>
    <p:sldId id="266" r:id="rId11"/>
    <p:sldId id="267" r:id="rId12"/>
    <p:sldId id="268" r:id="rId13"/>
    <p:sldId id="269" r:id="rId14"/>
    <p:sldId id="271" r:id="rId15"/>
    <p:sldId id="272" r:id="rId16"/>
    <p:sldId id="274" r:id="rId17"/>
    <p:sldId id="275" r:id="rId18"/>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2623"/>
  </p:normalViewPr>
  <p:slideViewPr>
    <p:cSldViewPr snapToGrid="0" snapToObjects="1">
      <p:cViewPr varScale="1">
        <p:scale>
          <a:sx n="55" d="100"/>
          <a:sy n="55" d="100"/>
        </p:scale>
        <p:origin x="328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F60F8B3-3127-EF4F-941B-DF20533DDEC4}" type="datetime1">
              <a:rPr lang="en-US" smtClean="0"/>
              <a:t>4/25/18</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BDB1958F-7050-4C47-A77A-F9935E15B59D}" type="slidenum">
              <a:rPr lang="en-US" smtClean="0"/>
              <a:t>‹#›</a:t>
            </a:fld>
            <a:endParaRPr lang="en-US"/>
          </a:p>
        </p:txBody>
      </p:sp>
    </p:spTree>
    <p:extLst>
      <p:ext uri="{BB962C8B-B14F-4D97-AF65-F5344CB8AC3E}">
        <p14:creationId xmlns:p14="http://schemas.microsoft.com/office/powerpoint/2010/main" val="288466348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07BCF6A-3254-0041-BC54-337BDA5D974A}" type="datetime1">
              <a:rPr lang="en-US" smtClean="0"/>
              <a:t>4/25/18</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B77D2B5-F53D-394B-899D-40DA38BDAADA}" type="slidenum">
              <a:rPr lang="en-US" smtClean="0"/>
              <a:t>‹#›</a:t>
            </a:fld>
            <a:endParaRPr lang="en-US"/>
          </a:p>
        </p:txBody>
      </p:sp>
    </p:spTree>
    <p:extLst>
      <p:ext uri="{BB962C8B-B14F-4D97-AF65-F5344CB8AC3E}">
        <p14:creationId xmlns:p14="http://schemas.microsoft.com/office/powerpoint/2010/main" val="3214929500"/>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r>
              <a:rPr lang="en-US" baseline="0" dirty="0" smtClean="0"/>
              <a:t> Very popular! Most drugs affect G Protein Receptors &amp; Pathways. </a:t>
            </a:r>
            <a:endParaRPr lang="en-US" dirty="0"/>
          </a:p>
        </p:txBody>
      </p:sp>
    </p:spTree>
    <p:extLst>
      <p:ext uri="{BB962C8B-B14F-4D97-AF65-F5344CB8AC3E}">
        <p14:creationId xmlns:p14="http://schemas.microsoft.com/office/powerpoint/2010/main" val="1070647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Benefits: Multiple</a:t>
            </a:r>
            <a:r>
              <a:rPr lang="en-US" baseline="0" dirty="0" smtClean="0"/>
              <a:t> signal transduction pathways can be triggered at once.</a:t>
            </a:r>
            <a:endParaRPr lang="en-US" dirty="0"/>
          </a:p>
        </p:txBody>
      </p:sp>
    </p:spTree>
    <p:extLst>
      <p:ext uri="{BB962C8B-B14F-4D97-AF65-F5344CB8AC3E}">
        <p14:creationId xmlns:p14="http://schemas.microsoft.com/office/powerpoint/2010/main" val="3285065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r>
              <a:rPr lang="en-US" baseline="0" dirty="0" smtClean="0"/>
              <a:t> Very important in nervous system – specifically in synaptic communication between two nerve cells.</a:t>
            </a:r>
            <a:endParaRPr lang="en-US" dirty="0"/>
          </a:p>
        </p:txBody>
      </p:sp>
    </p:spTree>
    <p:extLst>
      <p:ext uri="{BB962C8B-B14F-4D97-AF65-F5344CB8AC3E}">
        <p14:creationId xmlns:p14="http://schemas.microsoft.com/office/powerpoint/2010/main" val="3285065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5065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Die due to water</a:t>
            </a:r>
            <a:r>
              <a:rPr lang="en-US" baseline="0" dirty="0" smtClean="0"/>
              <a:t> moving from their cells to the space in an attempt to reach osmatic equilibrium, they dehydrate and die.</a:t>
            </a:r>
          </a:p>
        </p:txBody>
      </p:sp>
    </p:spTree>
    <p:extLst>
      <p:ext uri="{BB962C8B-B14F-4D97-AF65-F5344CB8AC3E}">
        <p14:creationId xmlns:p14="http://schemas.microsoft.com/office/powerpoint/2010/main" val="204758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28351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32C38593-5D0D-BE4F-B6C3-98489499E25F}" type="datetime1">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DE88E-2E57-AD47-BF5E-FD89E2804AE8}" type="slidenum">
              <a:rPr lang="en-US" smtClean="0"/>
              <a:t>‹#›</a:t>
            </a:fld>
            <a:endParaRPr lang="en-US"/>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726EA04-F110-5944-8084-7BF654ADD960}" type="datetime1">
              <a:rPr lang="en-US" smtClean="0"/>
              <a:t>4/25/18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8DE88E-2E57-AD47-BF5E-FD89E2804AE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6D678C-8254-FE43-B9A9-73D29B085264}" type="datetime1">
              <a:rPr lang="en-US" smtClean="0"/>
              <a:t>4/25/18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8DE88E-2E57-AD47-BF5E-FD89E2804AE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DD3C2F-A48B-1D45-9490-6D664A594362}" type="datetime1">
              <a:rPr lang="en-US" smtClean="0"/>
              <a:t>4/25/18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8DE88E-2E57-AD47-BF5E-FD89E2804AE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2323D0A-5A61-024F-9D54-BAEA4A54CAD0}" type="datetime1">
              <a:rPr lang="en-US" smtClean="0"/>
              <a:t>4/25/18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8DE88E-2E57-AD47-BF5E-FD89E2804AE8}" type="slidenum">
              <a:rPr lang="en-US" smtClean="0"/>
              <a:t>‹#›</a:t>
            </a:fld>
            <a:endParaRPr lang="en-US"/>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US" smtClean="0"/>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0ECC0B9-69FD-4444-8B58-62F819C16C44}" type="datetime1">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DE88E-2E57-AD47-BF5E-FD89E2804AE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FD228F8-B3ED-5444-89EF-8B28665591A0}" type="datetime1">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DE88E-2E57-AD47-BF5E-FD89E2804AE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0680637-DB93-D944-9BB2-53574EBF2D24}" type="datetime1">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DE88E-2E57-AD47-BF5E-FD89E2804AE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B23623A1-1987-3C41-8049-3537CDD2435D}" type="datetime1">
              <a:rPr lang="en-US" smtClean="0"/>
              <a:t>4/25/18</a:t>
            </a:fld>
            <a:endParaRPr lang="en-US"/>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lang="en-US"/>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538DE88E-2E57-AD47-BF5E-FD89E2804AE8}" type="slidenum">
              <a:rPr lang="en-US" smtClean="0"/>
              <a:t>‹#›</a:t>
            </a:fld>
            <a:endParaRPr lang="en-US"/>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n-US" smtClean="0"/>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06B77967-0015-CA4D-9DB4-9B0F82FF1A8B}" type="datetime1">
              <a:rPr lang="en-US" smtClean="0"/>
              <a:t>4/25/18</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538DE88E-2E57-AD47-BF5E-FD89E2804AE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BB179EF-1496-B344-8ECF-44CD9D1250D7}" type="datetime1">
              <a:rPr lang="en-US" smtClean="0"/>
              <a:t>4/25/18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8DE88E-2E57-AD47-BF5E-FD89E2804AE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4C1BB1C-089E-D34C-BC40-4A4F60FB69B1}" type="datetime1">
              <a:rPr lang="en-US" smtClean="0"/>
              <a:t>4/25/18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8DE88E-2E57-AD47-BF5E-FD89E2804AE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4282D26-25C6-694E-B3B7-B809F21E67D0}" type="datetime1">
              <a:rPr lang="en-US" smtClean="0"/>
              <a:t>4/25/18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8DE88E-2E57-AD47-BF5E-FD89E2804AE8}" type="slidenum">
              <a:rPr lang="en-US" smtClean="0"/>
              <a:t>‹#›</a:t>
            </a:fld>
            <a:endParaRPr lang="en-US"/>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3AFA088-37EF-7A46-B233-09FDA0934AAD}" type="datetime1">
              <a:rPr lang="en-US" smtClean="0"/>
              <a:t>4/25/18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8DE88E-2E57-AD47-BF5E-FD89E2804AE8}" type="slidenum">
              <a:rPr lang="en-US" smtClean="0"/>
              <a:t>‹#›</a:t>
            </a:fld>
            <a:endParaRPr lang="en-US"/>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B972A1D-BA17-F54B-AF04-025C4F2C48EF}" type="datetime1">
              <a:rPr lang="en-US" smtClean="0"/>
              <a:t>4/25/18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8DE88E-2E57-AD47-BF5E-FD89E2804AE8}" type="slidenum">
              <a:rPr lang="en-US" smtClean="0"/>
              <a:t>‹#›</a:t>
            </a:fld>
            <a:endParaRPr lang="en-US"/>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rP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67F476D6-AE68-CA4E-9DF7-CAF59BF75513}" type="datetime1">
              <a:rPr lang="en-US" smtClean="0"/>
              <a:t>4/25/18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538DE88E-2E57-AD47-BF5E-FD89E2804AE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hf sldNum="0" hdr="0" ftr="0" dt="0"/>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b="1" dirty="0" smtClean="0"/>
              <a:t>Cell Signaling</a:t>
            </a:r>
            <a:endParaRPr lang="en-US" sz="6600" b="1" dirty="0"/>
          </a:p>
        </p:txBody>
      </p:sp>
      <p:sp>
        <p:nvSpPr>
          <p:cNvPr id="3" name="Subtitle 2"/>
          <p:cNvSpPr>
            <a:spLocks noGrp="1"/>
          </p:cNvSpPr>
          <p:nvPr>
            <p:ph type="subTitle" idx="1"/>
          </p:nvPr>
        </p:nvSpPr>
        <p:spPr>
          <a:xfrm>
            <a:off x="1709569" y="2994211"/>
            <a:ext cx="5724862" cy="1210373"/>
          </a:xfrm>
        </p:spPr>
        <p:txBody>
          <a:bodyPr>
            <a:normAutofit/>
          </a:bodyPr>
          <a:lstStyle/>
          <a:p>
            <a:r>
              <a:rPr lang="en-US" sz="2400" dirty="0" smtClean="0"/>
              <a:t>Signal Transduction Pathways</a:t>
            </a:r>
          </a:p>
          <a:p>
            <a:endParaRPr lang="en-US" i="1" dirty="0" smtClean="0"/>
          </a:p>
          <a:p>
            <a:r>
              <a:rPr lang="en-US" i="1" dirty="0" err="1" smtClean="0"/>
              <a:t>Erlenbeck</a:t>
            </a:r>
            <a:r>
              <a:rPr lang="en-US" i="1" dirty="0" smtClean="0"/>
              <a:t> - 2018</a:t>
            </a:r>
          </a:p>
        </p:txBody>
      </p:sp>
    </p:spTree>
    <p:extLst>
      <p:ext uri="{BB962C8B-B14F-4D97-AF65-F5344CB8AC3E}">
        <p14:creationId xmlns:p14="http://schemas.microsoft.com/office/powerpoint/2010/main" val="4154045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1338" t="2996"/>
          <a:stretch/>
        </p:blipFill>
        <p:spPr>
          <a:xfrm>
            <a:off x="554734" y="423389"/>
            <a:ext cx="8132065" cy="3658884"/>
          </a:xfrm>
          <a:prstGeom prst="rect">
            <a:avLst/>
          </a:prstGeom>
        </p:spPr>
      </p:pic>
      <p:sp>
        <p:nvSpPr>
          <p:cNvPr id="8" name="Content Placeholder 3"/>
          <p:cNvSpPr>
            <a:spLocks noGrp="1"/>
          </p:cNvSpPr>
          <p:nvPr>
            <p:ph idx="1"/>
          </p:nvPr>
        </p:nvSpPr>
        <p:spPr>
          <a:xfrm>
            <a:off x="273594" y="4273882"/>
            <a:ext cx="8413205" cy="2661630"/>
          </a:xfrm>
        </p:spPr>
        <p:txBody>
          <a:bodyPr/>
          <a:lstStyle/>
          <a:p>
            <a:pPr marL="0" indent="0" algn="ctr">
              <a:buNone/>
            </a:pPr>
            <a:r>
              <a:rPr lang="en-US" dirty="0" smtClean="0"/>
              <a:t>The cell receives a signal and that signal is a message to the cell to do something. The signal goes through 3 main stages. </a:t>
            </a:r>
          </a:p>
          <a:p>
            <a:pPr marL="0" indent="0" algn="ctr">
              <a:buNone/>
            </a:pPr>
            <a:r>
              <a:rPr lang="en-US" b="1" dirty="0" smtClean="0"/>
              <a:t>Reception</a:t>
            </a:r>
            <a:r>
              <a:rPr lang="en-US" b="1" dirty="0"/>
              <a:t>.</a:t>
            </a:r>
            <a:r>
              <a:rPr lang="en-US" b="1" dirty="0" smtClean="0"/>
              <a:t> </a:t>
            </a:r>
            <a:r>
              <a:rPr lang="en-US" sz="3200" b="1" dirty="0" smtClean="0">
                <a:solidFill>
                  <a:srgbClr val="FF0000"/>
                </a:solidFill>
              </a:rPr>
              <a:t>Transduction</a:t>
            </a:r>
            <a:r>
              <a:rPr lang="en-US" b="1" dirty="0" smtClean="0"/>
              <a:t>. Response.</a:t>
            </a:r>
          </a:p>
        </p:txBody>
      </p:sp>
    </p:spTree>
    <p:extLst>
      <p:ext uri="{BB962C8B-B14F-4D97-AF65-F5344CB8AC3E}">
        <p14:creationId xmlns:p14="http://schemas.microsoft.com/office/powerpoint/2010/main" val="37858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474" y="175192"/>
            <a:ext cx="7691719" cy="728016"/>
          </a:xfrm>
        </p:spPr>
        <p:txBody>
          <a:bodyPr/>
          <a:lstStyle/>
          <a:p>
            <a:r>
              <a:rPr lang="en-US" sz="4000" dirty="0" smtClean="0"/>
              <a:t>Transduction.. Whoa.</a:t>
            </a:r>
            <a:endParaRPr lang="en-US" sz="4000" dirty="0"/>
          </a:p>
        </p:txBody>
      </p:sp>
      <p:sp>
        <p:nvSpPr>
          <p:cNvPr id="5" name="Content Placeholder 4"/>
          <p:cNvSpPr>
            <a:spLocks noGrp="1"/>
          </p:cNvSpPr>
          <p:nvPr>
            <p:ph idx="1"/>
          </p:nvPr>
        </p:nvSpPr>
        <p:spPr>
          <a:xfrm>
            <a:off x="244398" y="1061180"/>
            <a:ext cx="5302950" cy="5289496"/>
          </a:xfrm>
        </p:spPr>
        <p:txBody>
          <a:bodyPr/>
          <a:lstStyle/>
          <a:p>
            <a:pPr>
              <a:buFont typeface="Wingdings" charset="2"/>
              <a:buChar char="²"/>
            </a:pPr>
            <a:r>
              <a:rPr lang="en-US" dirty="0" smtClean="0"/>
              <a:t>Why so complex?</a:t>
            </a:r>
          </a:p>
          <a:p>
            <a:pPr lvl="1">
              <a:buFont typeface="Wingdings" charset="2"/>
              <a:buChar char="²"/>
            </a:pPr>
            <a:r>
              <a:rPr lang="en-US" dirty="0" smtClean="0"/>
              <a:t>Multistep pathways enable the cell to </a:t>
            </a:r>
            <a:r>
              <a:rPr lang="en-US" b="1" u="sng" dirty="0" smtClean="0"/>
              <a:t>amplify</a:t>
            </a:r>
            <a:r>
              <a:rPr lang="en-US" dirty="0" smtClean="0"/>
              <a:t> the signal and increase overall </a:t>
            </a:r>
            <a:r>
              <a:rPr lang="en-US" b="1" u="sng" dirty="0" smtClean="0"/>
              <a:t>complexity</a:t>
            </a:r>
            <a:r>
              <a:rPr lang="en-US" dirty="0" smtClean="0"/>
              <a:t> of the reaction (increase coordination and regulation)</a:t>
            </a:r>
          </a:p>
          <a:p>
            <a:pPr>
              <a:buFont typeface="Wingdings" charset="2"/>
              <a:buChar char="²"/>
            </a:pPr>
            <a:r>
              <a:rPr lang="en-US" dirty="0" smtClean="0"/>
              <a:t>What is really going on in that mess?</a:t>
            </a:r>
          </a:p>
          <a:p>
            <a:pPr lvl="1">
              <a:buFont typeface="Wingdings" charset="2"/>
              <a:buChar char="²"/>
            </a:pPr>
            <a:r>
              <a:rPr lang="en-US" dirty="0" smtClean="0"/>
              <a:t>ACTIVATE: </a:t>
            </a:r>
            <a:r>
              <a:rPr lang="en-US" u="sng" dirty="0" smtClean="0"/>
              <a:t>Adding</a:t>
            </a:r>
            <a:r>
              <a:rPr lang="en-US" dirty="0" smtClean="0"/>
              <a:t> phosphates “phosphorylation”</a:t>
            </a:r>
          </a:p>
          <a:p>
            <a:pPr lvl="1">
              <a:buFont typeface="Wingdings" charset="2"/>
              <a:buChar char="²"/>
            </a:pPr>
            <a:r>
              <a:rPr lang="en-US" dirty="0" smtClean="0"/>
              <a:t>DEACTIVATE: </a:t>
            </a:r>
            <a:r>
              <a:rPr lang="en-US" u="sng" dirty="0" smtClean="0"/>
              <a:t>Removing</a:t>
            </a:r>
            <a:r>
              <a:rPr lang="en-US" dirty="0" smtClean="0"/>
              <a:t> phosphates “</a:t>
            </a:r>
            <a:r>
              <a:rPr lang="en-US" dirty="0" err="1" smtClean="0"/>
              <a:t>dephosphorylation</a:t>
            </a:r>
            <a:r>
              <a:rPr lang="en-US" dirty="0" smtClean="0"/>
              <a:t>”</a:t>
            </a:r>
            <a:endParaRPr lang="en-US" dirty="0"/>
          </a:p>
        </p:txBody>
      </p:sp>
      <p:pic>
        <p:nvPicPr>
          <p:cNvPr id="4" name="Picture 3"/>
          <p:cNvPicPr>
            <a:picLocks noChangeAspect="1"/>
          </p:cNvPicPr>
          <p:nvPr/>
        </p:nvPicPr>
        <p:blipFill>
          <a:blip r:embed="rId2"/>
          <a:stretch>
            <a:fillRect/>
          </a:stretch>
        </p:blipFill>
        <p:spPr>
          <a:xfrm>
            <a:off x="5547348" y="2073094"/>
            <a:ext cx="3566428" cy="2759259"/>
          </a:xfrm>
          <a:prstGeom prst="rect">
            <a:avLst/>
          </a:prstGeom>
        </p:spPr>
      </p:pic>
    </p:spTree>
    <p:extLst>
      <p:ext uri="{BB962C8B-B14F-4D97-AF65-F5344CB8AC3E}">
        <p14:creationId xmlns:p14="http://schemas.microsoft.com/office/powerpoint/2010/main" val="18548009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817" y="4951589"/>
            <a:ext cx="8671380" cy="1778974"/>
          </a:xfrm>
        </p:spPr>
        <p:txBody>
          <a:bodyPr>
            <a:normAutofit fontScale="92500" lnSpcReduction="20000"/>
          </a:bodyPr>
          <a:lstStyle/>
          <a:p>
            <a:pPr marL="0" indent="0">
              <a:buNone/>
            </a:pPr>
            <a:r>
              <a:rPr lang="en-US" b="1" i="1" u="sng" dirty="0" smtClean="0"/>
              <a:t>In detail</a:t>
            </a:r>
            <a:r>
              <a:rPr lang="en-US" dirty="0" smtClean="0"/>
              <a:t>: Ligand </a:t>
            </a:r>
            <a:r>
              <a:rPr lang="en-US" dirty="0" smtClean="0"/>
              <a:t>binds to receptor which activates a relay molecule. This attracts an inactive protein kinase. To make it active, ATP must give a phosphate to the protein which activates it (changes shape). This bumps into another protein kinase.. Add a phosphate to activate it.. Sends message along until it hits and activates a protein that causes the cell response.</a:t>
            </a:r>
            <a:endParaRPr lang="en-US" dirty="0"/>
          </a:p>
        </p:txBody>
      </p:sp>
      <p:pic>
        <p:nvPicPr>
          <p:cNvPr id="4" name="Picture 3"/>
          <p:cNvPicPr>
            <a:picLocks noChangeAspect="1"/>
          </p:cNvPicPr>
          <p:nvPr/>
        </p:nvPicPr>
        <p:blipFill>
          <a:blip r:embed="rId2"/>
          <a:stretch>
            <a:fillRect/>
          </a:stretch>
        </p:blipFill>
        <p:spPr>
          <a:xfrm>
            <a:off x="1548446" y="123065"/>
            <a:ext cx="6101055" cy="4720238"/>
          </a:xfrm>
          <a:prstGeom prst="rect">
            <a:avLst/>
          </a:prstGeom>
        </p:spPr>
      </p:pic>
    </p:spTree>
    <p:extLst>
      <p:ext uri="{BB962C8B-B14F-4D97-AF65-F5344CB8AC3E}">
        <p14:creationId xmlns:p14="http://schemas.microsoft.com/office/powerpoint/2010/main" val="3778500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14600"/>
            <a:ext cx="7691719" cy="844810"/>
          </a:xfrm>
        </p:spPr>
        <p:txBody>
          <a:bodyPr/>
          <a:lstStyle/>
          <a:p>
            <a:r>
              <a:rPr lang="en-US" sz="4400" dirty="0" smtClean="0"/>
              <a:t>Cyclic AMP - </a:t>
            </a:r>
            <a:r>
              <a:rPr lang="en-US" sz="4400" dirty="0" err="1" smtClean="0"/>
              <a:t>cAMP</a:t>
            </a:r>
            <a:endParaRPr lang="en-US" sz="4400" dirty="0"/>
          </a:p>
        </p:txBody>
      </p:sp>
      <p:sp>
        <p:nvSpPr>
          <p:cNvPr id="3" name="Content Placeholder 2"/>
          <p:cNvSpPr>
            <a:spLocks noGrp="1"/>
          </p:cNvSpPr>
          <p:nvPr>
            <p:ph idx="1"/>
          </p:nvPr>
        </p:nvSpPr>
        <p:spPr>
          <a:xfrm>
            <a:off x="306563" y="1537445"/>
            <a:ext cx="4522932" cy="5032220"/>
          </a:xfrm>
        </p:spPr>
        <p:txBody>
          <a:bodyPr/>
          <a:lstStyle/>
          <a:p>
            <a:pPr>
              <a:buFont typeface="Wingdings" charset="2"/>
              <a:buChar char="²"/>
            </a:pPr>
            <a:r>
              <a:rPr lang="en-US" dirty="0" smtClean="0"/>
              <a:t>The first messenger is always the signaling molecule that attaches to the receptor. </a:t>
            </a:r>
          </a:p>
          <a:p>
            <a:pPr>
              <a:buFont typeface="Wingdings" charset="2"/>
              <a:buChar char="²"/>
            </a:pPr>
            <a:r>
              <a:rPr lang="en-US" dirty="0" smtClean="0"/>
              <a:t>In the figure to the right, a secondary messenger (</a:t>
            </a:r>
            <a:r>
              <a:rPr lang="en-US" dirty="0" err="1" smtClean="0"/>
              <a:t>cAMP</a:t>
            </a:r>
            <a:r>
              <a:rPr lang="en-US" dirty="0" smtClean="0"/>
              <a:t>) is needed to complete the transduction pathway which leads to the cellular response.</a:t>
            </a:r>
            <a:endParaRPr lang="en-US" dirty="0"/>
          </a:p>
        </p:txBody>
      </p:sp>
      <p:pic>
        <p:nvPicPr>
          <p:cNvPr id="4" name="Picture 3"/>
          <p:cNvPicPr>
            <a:picLocks noChangeAspect="1"/>
          </p:cNvPicPr>
          <p:nvPr/>
        </p:nvPicPr>
        <p:blipFill>
          <a:blip r:embed="rId2"/>
          <a:stretch>
            <a:fillRect/>
          </a:stretch>
        </p:blipFill>
        <p:spPr>
          <a:xfrm>
            <a:off x="4829495" y="859410"/>
            <a:ext cx="4139460" cy="3925066"/>
          </a:xfrm>
          <a:prstGeom prst="rect">
            <a:avLst/>
          </a:prstGeom>
        </p:spPr>
      </p:pic>
      <p:sp>
        <p:nvSpPr>
          <p:cNvPr id="5" name="TextBox 4"/>
          <p:cNvSpPr txBox="1"/>
          <p:nvPr/>
        </p:nvSpPr>
        <p:spPr>
          <a:xfrm>
            <a:off x="306563" y="1021949"/>
            <a:ext cx="3853947" cy="461665"/>
          </a:xfrm>
          <a:prstGeom prst="rect">
            <a:avLst/>
          </a:prstGeom>
          <a:noFill/>
        </p:spPr>
        <p:txBody>
          <a:bodyPr wrap="square" rtlCol="0">
            <a:spAutoFit/>
          </a:bodyPr>
          <a:lstStyle/>
          <a:p>
            <a:r>
              <a:rPr lang="en-US" sz="2400" b="1" dirty="0" smtClean="0"/>
              <a:t>Secondary Messengers</a:t>
            </a:r>
            <a:endParaRPr lang="en-US" sz="2400" b="1" dirty="0"/>
          </a:p>
        </p:txBody>
      </p:sp>
    </p:spTree>
    <p:extLst>
      <p:ext uri="{BB962C8B-B14F-4D97-AF65-F5344CB8AC3E}">
        <p14:creationId xmlns:p14="http://schemas.microsoft.com/office/powerpoint/2010/main" val="2355039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980" y="300255"/>
            <a:ext cx="4281070" cy="713417"/>
          </a:xfrm>
        </p:spPr>
        <p:txBody>
          <a:bodyPr/>
          <a:lstStyle/>
          <a:p>
            <a:r>
              <a:rPr lang="en-US" sz="4400" dirty="0" smtClean="0"/>
              <a:t>Remember epinephrine?</a:t>
            </a:r>
            <a:endParaRPr lang="en-US" sz="4400" dirty="0"/>
          </a:p>
        </p:txBody>
      </p:sp>
      <p:sp>
        <p:nvSpPr>
          <p:cNvPr id="3" name="Content Placeholder 2"/>
          <p:cNvSpPr>
            <a:spLocks noGrp="1"/>
          </p:cNvSpPr>
          <p:nvPr>
            <p:ph idx="1"/>
          </p:nvPr>
        </p:nvSpPr>
        <p:spPr>
          <a:xfrm>
            <a:off x="148980" y="1411562"/>
            <a:ext cx="4157514" cy="5304095"/>
          </a:xfrm>
        </p:spPr>
        <p:txBody>
          <a:bodyPr/>
          <a:lstStyle/>
          <a:p>
            <a:pPr>
              <a:buFont typeface="Wingdings" charset="2"/>
              <a:buChar char="²"/>
            </a:pPr>
            <a:r>
              <a:rPr lang="en-US" dirty="0" smtClean="0"/>
              <a:t>It was missing an intermediate step.</a:t>
            </a:r>
          </a:p>
          <a:p>
            <a:pPr>
              <a:buFont typeface="Wingdings" charset="2"/>
              <a:buChar char="²"/>
            </a:pPr>
            <a:r>
              <a:rPr lang="en-US" dirty="0" smtClean="0"/>
              <a:t>Why have this intermediate step?</a:t>
            </a:r>
          </a:p>
          <a:p>
            <a:pPr>
              <a:buFont typeface="Wingdings" charset="2"/>
              <a:buChar char="²"/>
            </a:pPr>
            <a:r>
              <a:rPr lang="en-US" dirty="0" smtClean="0"/>
              <a:t>Amplifies the signal! </a:t>
            </a:r>
          </a:p>
          <a:p>
            <a:pPr lvl="1">
              <a:buFont typeface="Wingdings" charset="2"/>
              <a:buChar char="²"/>
            </a:pPr>
            <a:r>
              <a:rPr lang="en-US" dirty="0" smtClean="0"/>
              <a:t>1 molecule creates 100,000,000 glycogen molecules? </a:t>
            </a:r>
            <a:r>
              <a:rPr lang="en-US" dirty="0" smtClean="0"/>
              <a:t>INSANE</a:t>
            </a:r>
            <a:r>
              <a:rPr lang="en-US" dirty="0" smtClean="0"/>
              <a:t>!</a:t>
            </a:r>
            <a:endParaRPr lang="en-US" dirty="0"/>
          </a:p>
        </p:txBody>
      </p:sp>
      <p:pic>
        <p:nvPicPr>
          <p:cNvPr id="4" name="Picture 3"/>
          <p:cNvPicPr>
            <a:picLocks noChangeAspect="1"/>
          </p:cNvPicPr>
          <p:nvPr/>
        </p:nvPicPr>
        <p:blipFill>
          <a:blip r:embed="rId2"/>
          <a:stretch>
            <a:fillRect/>
          </a:stretch>
        </p:blipFill>
        <p:spPr>
          <a:xfrm>
            <a:off x="4430050" y="198062"/>
            <a:ext cx="4546600" cy="6210300"/>
          </a:xfrm>
          <a:prstGeom prst="rect">
            <a:avLst/>
          </a:prstGeom>
        </p:spPr>
      </p:pic>
    </p:spTree>
    <p:extLst>
      <p:ext uri="{BB962C8B-B14F-4D97-AF65-F5344CB8AC3E}">
        <p14:creationId xmlns:p14="http://schemas.microsoft.com/office/powerpoint/2010/main" val="183841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910" y="329453"/>
            <a:ext cx="7617308" cy="713417"/>
          </a:xfrm>
        </p:spPr>
        <p:txBody>
          <a:bodyPr/>
          <a:lstStyle/>
          <a:p>
            <a:r>
              <a:rPr lang="en-US" sz="4400" dirty="0" smtClean="0"/>
              <a:t>Another Example: Cholera</a:t>
            </a:r>
            <a:endParaRPr lang="en-US" sz="4400" dirty="0"/>
          </a:p>
        </p:txBody>
      </p:sp>
      <p:sp>
        <p:nvSpPr>
          <p:cNvPr id="3" name="Content Placeholder 2"/>
          <p:cNvSpPr>
            <a:spLocks noGrp="1"/>
          </p:cNvSpPr>
          <p:nvPr>
            <p:ph idx="1"/>
          </p:nvPr>
        </p:nvSpPr>
        <p:spPr>
          <a:xfrm>
            <a:off x="148980" y="1411562"/>
            <a:ext cx="8799768" cy="5304095"/>
          </a:xfrm>
        </p:spPr>
        <p:txBody>
          <a:bodyPr/>
          <a:lstStyle/>
          <a:p>
            <a:pPr>
              <a:buFont typeface="Wingdings" charset="2"/>
              <a:buChar char="²"/>
            </a:pPr>
            <a:r>
              <a:rPr lang="en-US" dirty="0" smtClean="0"/>
              <a:t>Common in places where water is contaminated with human feces. The bacteria attach to the small intestines and produce a toxin that chemically modifies a G protein receptor. </a:t>
            </a:r>
            <a:r>
              <a:rPr lang="en-US" u="sng" dirty="0" smtClean="0"/>
              <a:t>It is unable to deactivate itself</a:t>
            </a:r>
            <a:r>
              <a:rPr lang="en-US" dirty="0" smtClean="0"/>
              <a:t>. (Can’t go from GTP to GDP). This means it is always on and continuously making the secondary messenger </a:t>
            </a:r>
            <a:r>
              <a:rPr lang="en-US" dirty="0" err="1" smtClean="0"/>
              <a:t>cAMP</a:t>
            </a:r>
            <a:r>
              <a:rPr lang="en-US" dirty="0" smtClean="0"/>
              <a:t>. Well increases in </a:t>
            </a:r>
            <a:r>
              <a:rPr lang="en-US" dirty="0" err="1" smtClean="0"/>
              <a:t>cAMP</a:t>
            </a:r>
            <a:r>
              <a:rPr lang="en-US" dirty="0" smtClean="0"/>
              <a:t> in intestinal cells causes them to secrete large amounts of salts into the intestinal space. </a:t>
            </a:r>
          </a:p>
          <a:p>
            <a:pPr>
              <a:buFont typeface="Wingdings" charset="2"/>
              <a:buChar char="²"/>
            </a:pPr>
            <a:r>
              <a:rPr lang="en-US" dirty="0" smtClean="0"/>
              <a:t>Why do the patients die?</a:t>
            </a:r>
            <a:endParaRPr lang="en-US" dirty="0"/>
          </a:p>
        </p:txBody>
      </p:sp>
      <p:pic>
        <p:nvPicPr>
          <p:cNvPr id="5" name="Picture 4"/>
          <p:cNvPicPr>
            <a:picLocks noChangeAspect="1"/>
          </p:cNvPicPr>
          <p:nvPr/>
        </p:nvPicPr>
        <p:blipFill>
          <a:blip r:embed="rId3"/>
          <a:stretch>
            <a:fillRect/>
          </a:stretch>
        </p:blipFill>
        <p:spPr>
          <a:xfrm>
            <a:off x="2965008" y="5153325"/>
            <a:ext cx="2020872" cy="1532495"/>
          </a:xfrm>
          <a:prstGeom prst="rect">
            <a:avLst/>
          </a:prstGeom>
        </p:spPr>
      </p:pic>
      <p:pic>
        <p:nvPicPr>
          <p:cNvPr id="6" name="Picture 5"/>
          <p:cNvPicPr>
            <a:picLocks noChangeAspect="1"/>
          </p:cNvPicPr>
          <p:nvPr/>
        </p:nvPicPr>
        <p:blipFill>
          <a:blip r:embed="rId4"/>
          <a:stretch>
            <a:fillRect/>
          </a:stretch>
        </p:blipFill>
        <p:spPr>
          <a:xfrm>
            <a:off x="5099457" y="4058380"/>
            <a:ext cx="3936881" cy="2627440"/>
          </a:xfrm>
          <a:prstGeom prst="rect">
            <a:avLst/>
          </a:prstGeom>
        </p:spPr>
      </p:pic>
    </p:spTree>
    <p:extLst>
      <p:ext uri="{BB962C8B-B14F-4D97-AF65-F5344CB8AC3E}">
        <p14:creationId xmlns:p14="http://schemas.microsoft.com/office/powerpoint/2010/main" val="155790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495" y="533845"/>
            <a:ext cx="3215396" cy="742616"/>
          </a:xfrm>
        </p:spPr>
        <p:txBody>
          <a:bodyPr/>
          <a:lstStyle/>
          <a:p>
            <a:r>
              <a:rPr lang="en-US" sz="4400" dirty="0" smtClean="0"/>
              <a:t>Summary</a:t>
            </a:r>
            <a:endParaRPr lang="en-US" sz="4400" dirty="0"/>
          </a:p>
        </p:txBody>
      </p:sp>
      <p:sp>
        <p:nvSpPr>
          <p:cNvPr id="8" name="Content Placeholder 7"/>
          <p:cNvSpPr>
            <a:spLocks noGrp="1"/>
          </p:cNvSpPr>
          <p:nvPr>
            <p:ph sz="half" idx="1"/>
          </p:nvPr>
        </p:nvSpPr>
        <p:spPr>
          <a:xfrm>
            <a:off x="169164" y="2448741"/>
            <a:ext cx="8764985" cy="4120924"/>
          </a:xfrm>
        </p:spPr>
        <p:txBody>
          <a:bodyPr/>
          <a:lstStyle/>
          <a:p>
            <a:pPr>
              <a:buFont typeface="Wingdings" charset="2"/>
              <a:buChar char="²"/>
            </a:pPr>
            <a:r>
              <a:rPr lang="en-US" dirty="0" smtClean="0"/>
              <a:t>Reception: Getting the signal. Changing Shape. Attract relay molecule. </a:t>
            </a:r>
            <a:r>
              <a:rPr lang="en-US" i="1" dirty="0" smtClean="0"/>
              <a:t>(3 big ones: G-Protein, Tyrosine Kinase, Ion Channels)</a:t>
            </a:r>
          </a:p>
          <a:p>
            <a:pPr>
              <a:buFont typeface="Wingdings" charset="2"/>
              <a:buChar char="²"/>
            </a:pPr>
            <a:r>
              <a:rPr lang="en-US" dirty="0" smtClean="0"/>
              <a:t>Transduction: Relay molecules activate (phosphorylation) and deactivate (</a:t>
            </a:r>
            <a:r>
              <a:rPr lang="en-US" dirty="0" err="1" smtClean="0"/>
              <a:t>dephosphorylation</a:t>
            </a:r>
            <a:r>
              <a:rPr lang="en-US" dirty="0" smtClean="0"/>
              <a:t>) which send the message throughout the cell.</a:t>
            </a:r>
          </a:p>
          <a:p>
            <a:pPr>
              <a:buFont typeface="Wingdings" charset="2"/>
              <a:buChar char="²"/>
            </a:pPr>
            <a:r>
              <a:rPr lang="en-US" dirty="0" smtClean="0"/>
              <a:t>Response: Cell responds to the signal. Could create proteins, could grow, could divide, could die, could do anything! </a:t>
            </a:r>
            <a:endParaRPr lang="en-US" dirty="0"/>
          </a:p>
        </p:txBody>
      </p:sp>
      <p:pic>
        <p:nvPicPr>
          <p:cNvPr id="10" name="Picture 9"/>
          <p:cNvPicPr>
            <a:picLocks noChangeAspect="1"/>
          </p:cNvPicPr>
          <p:nvPr/>
        </p:nvPicPr>
        <p:blipFill rotWithShape="1">
          <a:blip r:embed="rId2"/>
          <a:srcRect l="1338" t="2996"/>
          <a:stretch/>
        </p:blipFill>
        <p:spPr>
          <a:xfrm>
            <a:off x="3434697" y="129992"/>
            <a:ext cx="5096175" cy="2292937"/>
          </a:xfrm>
          <a:prstGeom prst="rect">
            <a:avLst/>
          </a:prstGeom>
        </p:spPr>
      </p:pic>
      <p:sp>
        <p:nvSpPr>
          <p:cNvPr id="11" name="TextBox 10"/>
          <p:cNvSpPr txBox="1"/>
          <p:nvPr/>
        </p:nvSpPr>
        <p:spPr>
          <a:xfrm>
            <a:off x="3961609" y="5664897"/>
            <a:ext cx="1644132" cy="461665"/>
          </a:xfrm>
          <a:prstGeom prst="rect">
            <a:avLst/>
          </a:prstGeom>
          <a:noFill/>
        </p:spPr>
        <p:txBody>
          <a:bodyPr wrap="square" rtlCol="0">
            <a:spAutoFit/>
          </a:bodyPr>
          <a:lstStyle/>
          <a:p>
            <a:r>
              <a:rPr lang="en-US" sz="2400" dirty="0" smtClean="0">
                <a:solidFill>
                  <a:srgbClr val="FF0000"/>
                </a:solidFill>
              </a:rPr>
              <a:t>Apoptosis</a:t>
            </a:r>
            <a:endParaRPr lang="en-US" sz="2400" dirty="0">
              <a:solidFill>
                <a:srgbClr val="FF0000"/>
              </a:solidFill>
            </a:endParaRPr>
          </a:p>
        </p:txBody>
      </p:sp>
    </p:spTree>
    <p:extLst>
      <p:ext uri="{BB962C8B-B14F-4D97-AF65-F5344CB8AC3E}">
        <p14:creationId xmlns:p14="http://schemas.microsoft.com/office/powerpoint/2010/main" val="44092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Questions</a:t>
            </a:r>
            <a:endParaRPr lang="en-US" dirty="0"/>
          </a:p>
        </p:txBody>
      </p:sp>
      <p:sp>
        <p:nvSpPr>
          <p:cNvPr id="3" name="Content Placeholder 2"/>
          <p:cNvSpPr>
            <a:spLocks noGrp="1"/>
          </p:cNvSpPr>
          <p:nvPr>
            <p:ph sz="half" idx="1"/>
          </p:nvPr>
        </p:nvSpPr>
        <p:spPr/>
        <p:txBody>
          <a:bodyPr/>
          <a:lstStyle/>
          <a:p>
            <a:r>
              <a:rPr lang="en-US" dirty="0" smtClean="0"/>
              <a:t>What would the effect be if a cell made defective receptor tyrosine kinase proteins that were unable to </a:t>
            </a:r>
            <a:r>
              <a:rPr lang="en-US" dirty="0" err="1" smtClean="0"/>
              <a:t>dimerize</a:t>
            </a:r>
            <a:r>
              <a:rPr lang="en-US" dirty="0" smtClean="0"/>
              <a:t>?</a:t>
            </a:r>
            <a:endParaRPr lang="en-US" dirty="0"/>
          </a:p>
        </p:txBody>
      </p:sp>
      <p:sp>
        <p:nvSpPr>
          <p:cNvPr id="4" name="Content Placeholder 3"/>
          <p:cNvSpPr>
            <a:spLocks noGrp="1"/>
          </p:cNvSpPr>
          <p:nvPr>
            <p:ph sz="half" idx="2"/>
          </p:nvPr>
        </p:nvSpPr>
        <p:spPr/>
        <p:txBody>
          <a:bodyPr/>
          <a:lstStyle/>
          <a:p>
            <a:r>
              <a:rPr lang="en-US" dirty="0" smtClean="0"/>
              <a:t>What would be the effect of overactive secretion of testosterone from the testis?          </a:t>
            </a:r>
            <a:r>
              <a:rPr lang="en-US" i="1" dirty="0" smtClean="0"/>
              <a:t> </a:t>
            </a:r>
            <a:r>
              <a:rPr lang="en-US" i="1" dirty="0"/>
              <a:t>(In regards to cellular communication.)</a:t>
            </a:r>
          </a:p>
          <a:p>
            <a:pPr marL="0" indent="0">
              <a:buNone/>
            </a:pPr>
            <a:endParaRPr lang="en-US" i="1" dirty="0"/>
          </a:p>
        </p:txBody>
      </p:sp>
    </p:spTree>
    <p:extLst>
      <p:ext uri="{BB962C8B-B14F-4D97-AF65-F5344CB8AC3E}">
        <p14:creationId xmlns:p14="http://schemas.microsoft.com/office/powerpoint/2010/main" val="1174922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33770" y="1236371"/>
            <a:ext cx="4514978" cy="4442739"/>
          </a:xfrm>
          <a:prstGeom prst="rect">
            <a:avLst/>
          </a:prstGeom>
        </p:spPr>
      </p:pic>
      <p:sp>
        <p:nvSpPr>
          <p:cNvPr id="3" name="Title 2"/>
          <p:cNvSpPr>
            <a:spLocks noGrp="1"/>
          </p:cNvSpPr>
          <p:nvPr>
            <p:ph type="title"/>
          </p:nvPr>
        </p:nvSpPr>
        <p:spPr>
          <a:xfrm>
            <a:off x="726141" y="145999"/>
            <a:ext cx="7691719" cy="903207"/>
          </a:xfrm>
        </p:spPr>
        <p:txBody>
          <a:bodyPr/>
          <a:lstStyle/>
          <a:p>
            <a:r>
              <a:rPr lang="en-US" sz="4400" dirty="0" smtClean="0"/>
              <a:t>Cells Communicate!</a:t>
            </a:r>
            <a:endParaRPr lang="en-US" sz="4400" dirty="0"/>
          </a:p>
        </p:txBody>
      </p:sp>
      <p:sp>
        <p:nvSpPr>
          <p:cNvPr id="4" name="Content Placeholder 3"/>
          <p:cNvSpPr>
            <a:spLocks noGrp="1"/>
          </p:cNvSpPr>
          <p:nvPr>
            <p:ph idx="1"/>
          </p:nvPr>
        </p:nvSpPr>
        <p:spPr>
          <a:xfrm>
            <a:off x="273594" y="1236371"/>
            <a:ext cx="4160176" cy="5621629"/>
          </a:xfrm>
        </p:spPr>
        <p:txBody>
          <a:bodyPr/>
          <a:lstStyle/>
          <a:p>
            <a:pPr>
              <a:buFont typeface="Wingdings" charset="2"/>
              <a:buChar char="²"/>
            </a:pPr>
            <a:r>
              <a:rPr lang="en-US" dirty="0" smtClean="0"/>
              <a:t>Direct Contact (Gap Junctions &amp; </a:t>
            </a:r>
            <a:r>
              <a:rPr lang="en-US" dirty="0" err="1" smtClean="0"/>
              <a:t>Plasmodesmatas</a:t>
            </a:r>
            <a:r>
              <a:rPr lang="en-US" dirty="0" smtClean="0"/>
              <a:t>)</a:t>
            </a:r>
          </a:p>
          <a:p>
            <a:pPr>
              <a:buFont typeface="Wingdings" charset="2"/>
              <a:buChar char="²"/>
            </a:pPr>
            <a:r>
              <a:rPr lang="en-US" dirty="0" smtClean="0"/>
              <a:t>Receptors on the cell surface</a:t>
            </a:r>
          </a:p>
          <a:p>
            <a:pPr>
              <a:buFont typeface="Wingdings" charset="2"/>
              <a:buChar char="²"/>
            </a:pPr>
            <a:r>
              <a:rPr lang="en-US" b="1" dirty="0" smtClean="0"/>
              <a:t>Local</a:t>
            </a:r>
            <a:r>
              <a:rPr lang="en-US" dirty="0" smtClean="0"/>
              <a:t> Signaling (Paracrine &amp; Synaptic)</a:t>
            </a:r>
          </a:p>
          <a:p>
            <a:pPr>
              <a:buFont typeface="Wingdings" charset="2"/>
              <a:buChar char="²"/>
            </a:pPr>
            <a:r>
              <a:rPr lang="en-US" dirty="0" smtClean="0"/>
              <a:t>Long distance Signaling (Hormone Signaling)</a:t>
            </a:r>
          </a:p>
        </p:txBody>
      </p:sp>
    </p:spTree>
    <p:extLst>
      <p:ext uri="{BB962C8B-B14F-4D97-AF65-F5344CB8AC3E}">
        <p14:creationId xmlns:p14="http://schemas.microsoft.com/office/powerpoint/2010/main" val="3534541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256458"/>
            <a:ext cx="7691719" cy="801013"/>
          </a:xfrm>
        </p:spPr>
        <p:txBody>
          <a:bodyPr/>
          <a:lstStyle/>
          <a:p>
            <a:r>
              <a:rPr lang="en-US" sz="4400" dirty="0" smtClean="0"/>
              <a:t>Epinephrine</a:t>
            </a:r>
            <a:endParaRPr lang="en-US" sz="4400" dirty="0"/>
          </a:p>
        </p:txBody>
      </p:sp>
      <p:sp>
        <p:nvSpPr>
          <p:cNvPr id="3" name="Content Placeholder 2"/>
          <p:cNvSpPr>
            <a:spLocks noGrp="1"/>
          </p:cNvSpPr>
          <p:nvPr>
            <p:ph idx="1"/>
          </p:nvPr>
        </p:nvSpPr>
        <p:spPr>
          <a:xfrm>
            <a:off x="726141" y="1125902"/>
            <a:ext cx="7691719" cy="3983838"/>
          </a:xfrm>
        </p:spPr>
        <p:txBody>
          <a:bodyPr/>
          <a:lstStyle/>
          <a:p>
            <a:pPr>
              <a:buFont typeface="Wingdings" charset="2"/>
              <a:buChar char="²"/>
            </a:pPr>
            <a:r>
              <a:rPr lang="en-US" dirty="0" smtClean="0"/>
              <a:t>An epinephrine study helped scientists understand how cells communicate.</a:t>
            </a:r>
          </a:p>
          <a:p>
            <a:pPr>
              <a:buFont typeface="Wingdings" charset="2"/>
              <a:buChar char="²"/>
            </a:pPr>
            <a:r>
              <a:rPr lang="en-US" dirty="0" smtClean="0"/>
              <a:t>Epinephrine is secreted during physical or mental stress. It’s main job is to </a:t>
            </a:r>
            <a:r>
              <a:rPr lang="en-US" u="sng" dirty="0" smtClean="0"/>
              <a:t>mobilize fuel reserves</a:t>
            </a:r>
            <a:r>
              <a:rPr lang="en-US" dirty="0" smtClean="0"/>
              <a:t>.</a:t>
            </a:r>
          </a:p>
          <a:p>
            <a:pPr>
              <a:buFont typeface="Wingdings" charset="2"/>
              <a:buChar char="²"/>
            </a:pPr>
            <a:r>
              <a:rPr lang="en-US" dirty="0" smtClean="0"/>
              <a:t>Scientists knew that epinephrine activates glycogen </a:t>
            </a:r>
            <a:r>
              <a:rPr lang="en-US" dirty="0" err="1" smtClean="0"/>
              <a:t>phosphorylase</a:t>
            </a:r>
            <a:r>
              <a:rPr lang="en-US" dirty="0"/>
              <a:t> </a:t>
            </a:r>
            <a:r>
              <a:rPr lang="en-US" dirty="0" smtClean="0"/>
              <a:t>causing fuel reserve mobilization. But when scientists put those two substances in a test tube with its substrate (glycogen) nothing happened. Why? </a:t>
            </a:r>
          </a:p>
        </p:txBody>
      </p:sp>
      <p:sp>
        <p:nvSpPr>
          <p:cNvPr id="4" name="TextBox 3"/>
          <p:cNvSpPr txBox="1"/>
          <p:nvPr/>
        </p:nvSpPr>
        <p:spPr>
          <a:xfrm>
            <a:off x="919691" y="4992946"/>
            <a:ext cx="7664099" cy="1384995"/>
          </a:xfrm>
          <a:prstGeom prst="rect">
            <a:avLst/>
          </a:prstGeom>
          <a:noFill/>
        </p:spPr>
        <p:txBody>
          <a:bodyPr wrap="square" rtlCol="0">
            <a:spAutoFit/>
          </a:bodyPr>
          <a:lstStyle/>
          <a:p>
            <a:r>
              <a:rPr lang="en-US" sz="2800" dirty="0" smtClean="0">
                <a:solidFill>
                  <a:srgbClr val="FF0000"/>
                </a:solidFill>
              </a:rPr>
              <a:t>Means that epinephrine </a:t>
            </a:r>
            <a:r>
              <a:rPr lang="en-US" sz="2800" u="sng" dirty="0" smtClean="0">
                <a:solidFill>
                  <a:srgbClr val="FF0000"/>
                </a:solidFill>
              </a:rPr>
              <a:t>does not interact directly </a:t>
            </a:r>
            <a:r>
              <a:rPr lang="en-US" sz="2800" dirty="0" smtClean="0">
                <a:solidFill>
                  <a:srgbClr val="FF0000"/>
                </a:solidFill>
              </a:rPr>
              <a:t>with the enzyme and </a:t>
            </a:r>
            <a:r>
              <a:rPr lang="en-US" sz="2800" b="1" dirty="0" smtClean="0">
                <a:solidFill>
                  <a:srgbClr val="FF0000"/>
                </a:solidFill>
              </a:rPr>
              <a:t>intermediate step </a:t>
            </a:r>
            <a:r>
              <a:rPr lang="en-US" sz="2800" dirty="0" smtClean="0">
                <a:solidFill>
                  <a:srgbClr val="FF0000"/>
                </a:solidFill>
              </a:rPr>
              <a:t>must be occurring inside the cells. </a:t>
            </a:r>
            <a:endParaRPr lang="en-US" sz="2800" dirty="0">
              <a:solidFill>
                <a:srgbClr val="FF0000"/>
              </a:solidFill>
            </a:endParaRPr>
          </a:p>
        </p:txBody>
      </p:sp>
    </p:spTree>
    <p:extLst>
      <p:ext uri="{BB962C8B-B14F-4D97-AF65-F5344CB8AC3E}">
        <p14:creationId xmlns:p14="http://schemas.microsoft.com/office/powerpoint/2010/main" val="372461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6141" y="145999"/>
            <a:ext cx="7691719" cy="903207"/>
          </a:xfrm>
        </p:spPr>
        <p:txBody>
          <a:bodyPr/>
          <a:lstStyle/>
          <a:p>
            <a:r>
              <a:rPr lang="en-US" sz="4400" dirty="0" smtClean="0"/>
              <a:t>Cells Communicate!</a:t>
            </a:r>
            <a:endParaRPr lang="en-US" sz="4400" dirty="0"/>
          </a:p>
        </p:txBody>
      </p:sp>
      <p:pic>
        <p:nvPicPr>
          <p:cNvPr id="7" name="Picture 6"/>
          <p:cNvPicPr>
            <a:picLocks noChangeAspect="1"/>
          </p:cNvPicPr>
          <p:nvPr/>
        </p:nvPicPr>
        <p:blipFill rotWithShape="1">
          <a:blip r:embed="rId2"/>
          <a:srcRect l="1338" t="2996"/>
          <a:stretch/>
        </p:blipFill>
        <p:spPr>
          <a:xfrm>
            <a:off x="554734" y="1065756"/>
            <a:ext cx="8132065" cy="3658884"/>
          </a:xfrm>
          <a:prstGeom prst="rect">
            <a:avLst/>
          </a:prstGeom>
        </p:spPr>
      </p:pic>
      <p:sp>
        <p:nvSpPr>
          <p:cNvPr id="8" name="Content Placeholder 3"/>
          <p:cNvSpPr>
            <a:spLocks noGrp="1"/>
          </p:cNvSpPr>
          <p:nvPr>
            <p:ph idx="1"/>
          </p:nvPr>
        </p:nvSpPr>
        <p:spPr>
          <a:xfrm>
            <a:off x="273594" y="4763873"/>
            <a:ext cx="8413205" cy="2661630"/>
          </a:xfrm>
        </p:spPr>
        <p:txBody>
          <a:bodyPr/>
          <a:lstStyle/>
          <a:p>
            <a:pPr marL="0" indent="0" algn="ctr">
              <a:buNone/>
            </a:pPr>
            <a:r>
              <a:rPr lang="en-US" dirty="0" smtClean="0"/>
              <a:t>The cell receives a signal and that signal is a message to the cell to do something. The signal goes through 3 main stages. </a:t>
            </a:r>
          </a:p>
          <a:p>
            <a:pPr marL="0" indent="0" algn="ctr">
              <a:buNone/>
            </a:pPr>
            <a:r>
              <a:rPr lang="en-US" b="1" dirty="0" smtClean="0"/>
              <a:t>Reception</a:t>
            </a:r>
            <a:r>
              <a:rPr lang="en-US" b="1" dirty="0"/>
              <a:t>.</a:t>
            </a:r>
            <a:r>
              <a:rPr lang="en-US" b="1" dirty="0" smtClean="0"/>
              <a:t> Transduction. Response.</a:t>
            </a:r>
          </a:p>
        </p:txBody>
      </p:sp>
    </p:spTree>
    <p:extLst>
      <p:ext uri="{BB962C8B-B14F-4D97-AF65-F5344CB8AC3E}">
        <p14:creationId xmlns:p14="http://schemas.microsoft.com/office/powerpoint/2010/main" val="3322012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212661"/>
            <a:ext cx="7691719" cy="830211"/>
          </a:xfrm>
        </p:spPr>
        <p:txBody>
          <a:bodyPr/>
          <a:lstStyle/>
          <a:p>
            <a:r>
              <a:rPr lang="en-US" sz="4400" dirty="0" smtClean="0"/>
              <a:t>Reception</a:t>
            </a:r>
            <a:endParaRPr lang="en-US" dirty="0"/>
          </a:p>
        </p:txBody>
      </p:sp>
      <p:sp>
        <p:nvSpPr>
          <p:cNvPr id="3" name="Content Placeholder 2"/>
          <p:cNvSpPr>
            <a:spLocks noGrp="1"/>
          </p:cNvSpPr>
          <p:nvPr>
            <p:ph idx="1"/>
          </p:nvPr>
        </p:nvSpPr>
        <p:spPr>
          <a:xfrm>
            <a:off x="291966" y="1197139"/>
            <a:ext cx="8554593" cy="4961613"/>
          </a:xfrm>
        </p:spPr>
        <p:txBody>
          <a:bodyPr>
            <a:normAutofit lnSpcReduction="10000"/>
          </a:bodyPr>
          <a:lstStyle/>
          <a:p>
            <a:pPr marL="514350" indent="-514350">
              <a:buAutoNum type="arabicParenBoth"/>
            </a:pPr>
            <a:r>
              <a:rPr lang="en-US" sz="3200" dirty="0" smtClean="0"/>
              <a:t>A </a:t>
            </a:r>
            <a:r>
              <a:rPr lang="en-US" sz="3200" u="sng" dirty="0" smtClean="0"/>
              <a:t>signaling molecule</a:t>
            </a:r>
            <a:r>
              <a:rPr lang="en-US" sz="3200" dirty="0" smtClean="0"/>
              <a:t> binds to a </a:t>
            </a:r>
            <a:r>
              <a:rPr lang="en-US" sz="3200" u="sng" dirty="0" smtClean="0"/>
              <a:t>receptor protein</a:t>
            </a:r>
            <a:r>
              <a:rPr lang="en-US" sz="3200" dirty="0" smtClean="0"/>
              <a:t> causing it to </a:t>
            </a:r>
            <a:r>
              <a:rPr lang="en-US" sz="3200" u="sng" dirty="0" smtClean="0"/>
              <a:t>change shape</a:t>
            </a:r>
            <a:r>
              <a:rPr lang="en-US" sz="3200" dirty="0" smtClean="0"/>
              <a:t>.</a:t>
            </a:r>
          </a:p>
          <a:p>
            <a:pPr marL="0" indent="0">
              <a:buNone/>
            </a:pPr>
            <a:endParaRPr lang="en-US" sz="3200" dirty="0"/>
          </a:p>
          <a:p>
            <a:pPr>
              <a:buFont typeface="Wingdings" charset="2"/>
              <a:buChar char="²"/>
            </a:pPr>
            <a:r>
              <a:rPr lang="en-US" sz="3200" dirty="0" smtClean="0"/>
              <a:t>A signaling molecule (also called a </a:t>
            </a:r>
            <a:r>
              <a:rPr lang="en-US" sz="3200" b="1" dirty="0" smtClean="0"/>
              <a:t>ligand</a:t>
            </a:r>
            <a:r>
              <a:rPr lang="en-US" sz="3200" dirty="0" smtClean="0"/>
              <a:t>) is complementary in shape to a specific site on the receptor. </a:t>
            </a:r>
            <a:endParaRPr lang="en-US" sz="3200" dirty="0"/>
          </a:p>
          <a:p>
            <a:pPr>
              <a:buFont typeface="Wingdings" charset="2"/>
              <a:buChar char="²"/>
            </a:pPr>
            <a:r>
              <a:rPr lang="en-US" sz="3200" dirty="0" smtClean="0"/>
              <a:t>Receptors can be on/in the cellular membrane  </a:t>
            </a:r>
            <a:r>
              <a:rPr lang="en-US" sz="3200" i="1" dirty="0" smtClean="0"/>
              <a:t>(G-Protein, Tyrosine Kinases, Ion Channels) </a:t>
            </a:r>
            <a:r>
              <a:rPr lang="en-US" sz="3200" dirty="0" smtClean="0"/>
              <a:t>or inside the cell (</a:t>
            </a:r>
            <a:r>
              <a:rPr lang="en-US" sz="3200" i="1" dirty="0" smtClean="0"/>
              <a:t>hormone signaling</a:t>
            </a:r>
            <a:r>
              <a:rPr lang="en-US" sz="3200" dirty="0" smtClean="0"/>
              <a:t>).</a:t>
            </a:r>
            <a:endParaRPr lang="en-US" sz="3200" dirty="0"/>
          </a:p>
        </p:txBody>
      </p:sp>
    </p:spTree>
    <p:extLst>
      <p:ext uri="{BB962C8B-B14F-4D97-AF65-F5344CB8AC3E}">
        <p14:creationId xmlns:p14="http://schemas.microsoft.com/office/powerpoint/2010/main" val="1264496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206" y="177987"/>
            <a:ext cx="4524793" cy="830211"/>
          </a:xfrm>
        </p:spPr>
        <p:txBody>
          <a:bodyPr/>
          <a:lstStyle/>
          <a:p>
            <a:r>
              <a:rPr lang="en-US" sz="2800" b="1" dirty="0" smtClean="0"/>
              <a:t>G Protein-Coupled Receptors</a:t>
            </a:r>
            <a:endParaRPr lang="en-US" sz="3600" b="1" dirty="0"/>
          </a:p>
        </p:txBody>
      </p:sp>
      <p:sp>
        <p:nvSpPr>
          <p:cNvPr id="3" name="Content Placeholder 2"/>
          <p:cNvSpPr>
            <a:spLocks noGrp="1"/>
          </p:cNvSpPr>
          <p:nvPr>
            <p:ph idx="1"/>
          </p:nvPr>
        </p:nvSpPr>
        <p:spPr>
          <a:xfrm>
            <a:off x="4721392" y="1008198"/>
            <a:ext cx="4192589" cy="3648964"/>
          </a:xfrm>
        </p:spPr>
        <p:txBody>
          <a:bodyPr>
            <a:normAutofit/>
          </a:bodyPr>
          <a:lstStyle/>
          <a:p>
            <a:pPr marL="0" indent="0">
              <a:buNone/>
            </a:pPr>
            <a:r>
              <a:rPr lang="en-US" sz="2100" dirty="0" smtClean="0"/>
              <a:t>A signaling molecule attaches to the receptor. This causes the receptor to change shape and attracts the G protein to attach and activate (</a:t>
            </a:r>
            <a:r>
              <a:rPr lang="en-US" sz="2100" i="1" dirty="0" smtClean="0"/>
              <a:t>GTP</a:t>
            </a:r>
            <a:r>
              <a:rPr lang="en-US" sz="2100" dirty="0" smtClean="0"/>
              <a:t>). That G protein then binds to an enzyme which triggers the next steps to a cellular response. The G protein is then deactivated (</a:t>
            </a:r>
            <a:r>
              <a:rPr lang="en-US" sz="2100" i="1" dirty="0" smtClean="0"/>
              <a:t>GDP</a:t>
            </a:r>
            <a:r>
              <a:rPr lang="en-US" sz="2100" dirty="0" smtClean="0"/>
              <a:t>) meaning the pathway can be shut down.</a:t>
            </a:r>
            <a:endParaRPr lang="en-US" sz="2100" dirty="0"/>
          </a:p>
        </p:txBody>
      </p:sp>
      <p:sp>
        <p:nvSpPr>
          <p:cNvPr id="4" name="TextBox 3"/>
          <p:cNvSpPr txBox="1"/>
          <p:nvPr/>
        </p:nvSpPr>
        <p:spPr>
          <a:xfrm>
            <a:off x="3401400" y="1927102"/>
            <a:ext cx="184666" cy="369332"/>
          </a:xfrm>
          <a:prstGeom prst="rect">
            <a:avLst/>
          </a:prstGeom>
          <a:noFill/>
        </p:spPr>
        <p:txBody>
          <a:bodyPr wrap="none" rtlCol="0">
            <a:spAutoFit/>
          </a:bodyPr>
          <a:lstStyle/>
          <a:p>
            <a:endParaRPr lang="en-US" dirty="0"/>
          </a:p>
        </p:txBody>
      </p:sp>
      <p:pic>
        <p:nvPicPr>
          <p:cNvPr id="7" name="Picture 6"/>
          <p:cNvPicPr>
            <a:picLocks noChangeAspect="1"/>
          </p:cNvPicPr>
          <p:nvPr/>
        </p:nvPicPr>
        <p:blipFill rotWithShape="1">
          <a:blip r:embed="rId3"/>
          <a:srcRect r="51152" b="62438"/>
          <a:stretch/>
        </p:blipFill>
        <p:spPr>
          <a:xfrm>
            <a:off x="437949" y="200897"/>
            <a:ext cx="4181258" cy="1861953"/>
          </a:xfrm>
          <a:prstGeom prst="rect">
            <a:avLst/>
          </a:prstGeom>
        </p:spPr>
      </p:pic>
      <p:pic>
        <p:nvPicPr>
          <p:cNvPr id="8" name="Picture 7"/>
          <p:cNvPicPr>
            <a:picLocks noChangeAspect="1"/>
          </p:cNvPicPr>
          <p:nvPr/>
        </p:nvPicPr>
        <p:blipFill rotWithShape="1">
          <a:blip r:embed="rId3"/>
          <a:srcRect l="50043" b="62026"/>
          <a:stretch/>
        </p:blipFill>
        <p:spPr>
          <a:xfrm>
            <a:off x="437949" y="2267236"/>
            <a:ext cx="4166660" cy="1834188"/>
          </a:xfrm>
          <a:prstGeom prst="rect">
            <a:avLst/>
          </a:prstGeom>
        </p:spPr>
      </p:pic>
      <p:pic>
        <p:nvPicPr>
          <p:cNvPr id="9" name="Picture 8"/>
          <p:cNvPicPr>
            <a:picLocks noChangeAspect="1"/>
          </p:cNvPicPr>
          <p:nvPr/>
        </p:nvPicPr>
        <p:blipFill rotWithShape="1">
          <a:blip r:embed="rId3"/>
          <a:srcRect t="48646" r="51118" b="7141"/>
          <a:stretch/>
        </p:blipFill>
        <p:spPr>
          <a:xfrm>
            <a:off x="437949" y="4320409"/>
            <a:ext cx="4166660" cy="2182491"/>
          </a:xfrm>
          <a:prstGeom prst="rect">
            <a:avLst/>
          </a:prstGeom>
        </p:spPr>
      </p:pic>
      <p:pic>
        <p:nvPicPr>
          <p:cNvPr id="10" name="Picture 9"/>
          <p:cNvPicPr>
            <a:picLocks noChangeAspect="1"/>
          </p:cNvPicPr>
          <p:nvPr/>
        </p:nvPicPr>
        <p:blipFill rotWithShape="1">
          <a:blip r:embed="rId3"/>
          <a:srcRect l="50471" t="48951" b="6835"/>
          <a:stretch/>
        </p:blipFill>
        <p:spPr>
          <a:xfrm>
            <a:off x="4692197" y="4320408"/>
            <a:ext cx="4221785" cy="2182491"/>
          </a:xfrm>
          <a:prstGeom prst="rect">
            <a:avLst/>
          </a:prstGeom>
        </p:spPr>
      </p:pic>
    </p:spTree>
    <p:extLst>
      <p:ext uri="{BB962C8B-B14F-4D97-AF65-F5344CB8AC3E}">
        <p14:creationId xmlns:p14="http://schemas.microsoft.com/office/powerpoint/2010/main" val="3881642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48497" t="2573" r="3222" b="60288"/>
          <a:stretch/>
        </p:blipFill>
        <p:spPr>
          <a:xfrm>
            <a:off x="479434" y="2436109"/>
            <a:ext cx="3658023" cy="2073546"/>
          </a:xfrm>
          <a:prstGeom prst="rect">
            <a:avLst/>
          </a:prstGeom>
        </p:spPr>
      </p:pic>
      <p:sp>
        <p:nvSpPr>
          <p:cNvPr id="4" name="TextBox 3"/>
          <p:cNvSpPr txBox="1"/>
          <p:nvPr/>
        </p:nvSpPr>
        <p:spPr>
          <a:xfrm>
            <a:off x="3401400" y="1927102"/>
            <a:ext cx="184666" cy="369332"/>
          </a:xfrm>
          <a:prstGeom prst="rect">
            <a:avLst/>
          </a:prstGeom>
          <a:noFill/>
        </p:spPr>
        <p:txBody>
          <a:bodyPr wrap="none" rtlCol="0">
            <a:spAutoFit/>
          </a:bodyPr>
          <a:lstStyle/>
          <a:p>
            <a:endParaRPr lang="en-US" dirty="0"/>
          </a:p>
        </p:txBody>
      </p:sp>
      <p:pic>
        <p:nvPicPr>
          <p:cNvPr id="6" name="Picture 5"/>
          <p:cNvPicPr>
            <a:picLocks noChangeAspect="1"/>
          </p:cNvPicPr>
          <p:nvPr/>
        </p:nvPicPr>
        <p:blipFill rotWithShape="1">
          <a:blip r:embed="rId3"/>
          <a:srcRect r="52363" b="58730"/>
          <a:stretch/>
        </p:blipFill>
        <p:spPr>
          <a:xfrm>
            <a:off x="483703" y="75794"/>
            <a:ext cx="3603291" cy="2300431"/>
          </a:xfrm>
          <a:prstGeom prst="rect">
            <a:avLst/>
          </a:prstGeom>
        </p:spPr>
      </p:pic>
      <p:pic>
        <p:nvPicPr>
          <p:cNvPr id="8" name="Picture 7"/>
          <p:cNvPicPr>
            <a:picLocks noChangeAspect="1"/>
          </p:cNvPicPr>
          <p:nvPr/>
        </p:nvPicPr>
        <p:blipFill rotWithShape="1">
          <a:blip r:embed="rId3"/>
          <a:srcRect t="51992" r="52535" b="13789"/>
          <a:stretch/>
        </p:blipFill>
        <p:spPr>
          <a:xfrm>
            <a:off x="479434" y="4568050"/>
            <a:ext cx="4125366" cy="2191678"/>
          </a:xfrm>
          <a:prstGeom prst="rect">
            <a:avLst/>
          </a:prstGeom>
        </p:spPr>
      </p:pic>
      <p:pic>
        <p:nvPicPr>
          <p:cNvPr id="9" name="Picture 8"/>
          <p:cNvPicPr>
            <a:picLocks noChangeAspect="1"/>
          </p:cNvPicPr>
          <p:nvPr/>
        </p:nvPicPr>
        <p:blipFill rotWithShape="1">
          <a:blip r:embed="rId3"/>
          <a:srcRect l="48841" t="51992" r="3050" b="6300"/>
          <a:stretch/>
        </p:blipFill>
        <p:spPr>
          <a:xfrm>
            <a:off x="4881975" y="4469778"/>
            <a:ext cx="3584414" cy="2289950"/>
          </a:xfrm>
          <a:prstGeom prst="rect">
            <a:avLst/>
          </a:prstGeom>
        </p:spPr>
      </p:pic>
      <p:sp>
        <p:nvSpPr>
          <p:cNvPr id="10" name="Title 1"/>
          <p:cNvSpPr txBox="1">
            <a:spLocks/>
          </p:cNvSpPr>
          <p:nvPr/>
        </p:nvSpPr>
        <p:spPr>
          <a:xfrm>
            <a:off x="4619206" y="177987"/>
            <a:ext cx="4524793" cy="8302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a:lstStyle>
          <a:p>
            <a:r>
              <a:rPr lang="en-US" sz="2800" b="1" dirty="0" smtClean="0"/>
              <a:t>Receptor Tyrosine Kinases</a:t>
            </a:r>
            <a:endParaRPr lang="en-US" sz="3600" b="1" dirty="0"/>
          </a:p>
        </p:txBody>
      </p:sp>
      <p:sp>
        <p:nvSpPr>
          <p:cNvPr id="11" name="Content Placeholder 2"/>
          <p:cNvSpPr txBox="1">
            <a:spLocks/>
          </p:cNvSpPr>
          <p:nvPr/>
        </p:nvSpPr>
        <p:spPr>
          <a:xfrm>
            <a:off x="4721392" y="1008198"/>
            <a:ext cx="4192589" cy="3648964"/>
          </a:xfrm>
          <a:prstGeom prst="rect">
            <a:avLst/>
          </a:prstGeom>
        </p:spPr>
        <p:txBody>
          <a:bodyPr vert="horz" lIns="91440" tIns="45720" rIns="91440" bIns="45720" rtlCol="0">
            <a:normAutofit/>
          </a:bodyPr>
          <a:lst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a:lstStyle>
          <a:p>
            <a:pPr marL="0" indent="0">
              <a:buFont typeface="Wingdings" pitchFamily="2" charset="2"/>
              <a:buNone/>
            </a:pPr>
            <a:r>
              <a:rPr lang="en-US" sz="2100" dirty="0" smtClean="0"/>
              <a:t>A signaling molecule attaches to the receptor. This causes the receptor to change shape by moving together and creating a dimer. The receptor is then activated (added phosphates to </a:t>
            </a:r>
            <a:r>
              <a:rPr lang="en-US" sz="2100" dirty="0" err="1" smtClean="0"/>
              <a:t>tyr</a:t>
            </a:r>
            <a:r>
              <a:rPr lang="en-US" sz="2100" dirty="0" smtClean="0"/>
              <a:t>). Relay proteins are then attracted to the receptor, bind, change shape, and triggers the next steps to a cellular response.</a:t>
            </a:r>
            <a:endParaRPr lang="en-US" sz="2100" dirty="0"/>
          </a:p>
        </p:txBody>
      </p:sp>
    </p:spTree>
    <p:extLst>
      <p:ext uri="{BB962C8B-B14F-4D97-AF65-F5344CB8AC3E}">
        <p14:creationId xmlns:p14="http://schemas.microsoft.com/office/powerpoint/2010/main" val="21129838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01400" y="1927102"/>
            <a:ext cx="184666" cy="369332"/>
          </a:xfrm>
          <a:prstGeom prst="rect">
            <a:avLst/>
          </a:prstGeom>
          <a:noFill/>
        </p:spPr>
        <p:txBody>
          <a:bodyPr wrap="none" rtlCol="0">
            <a:spAutoFit/>
          </a:bodyPr>
          <a:lstStyle/>
          <a:p>
            <a:endParaRPr lang="en-US" dirty="0"/>
          </a:p>
        </p:txBody>
      </p:sp>
      <p:sp>
        <p:nvSpPr>
          <p:cNvPr id="10" name="Title 1"/>
          <p:cNvSpPr txBox="1">
            <a:spLocks/>
          </p:cNvSpPr>
          <p:nvPr/>
        </p:nvSpPr>
        <p:spPr>
          <a:xfrm>
            <a:off x="4619206" y="177987"/>
            <a:ext cx="4524793" cy="8302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a:lstStyle>
          <a:p>
            <a:r>
              <a:rPr lang="en-US" sz="2800" b="1" dirty="0" smtClean="0"/>
              <a:t>Ion Channel Receptors</a:t>
            </a:r>
            <a:endParaRPr lang="en-US" sz="3600" b="1" dirty="0"/>
          </a:p>
        </p:txBody>
      </p:sp>
      <p:sp>
        <p:nvSpPr>
          <p:cNvPr id="11" name="Content Placeholder 2"/>
          <p:cNvSpPr txBox="1">
            <a:spLocks/>
          </p:cNvSpPr>
          <p:nvPr/>
        </p:nvSpPr>
        <p:spPr>
          <a:xfrm>
            <a:off x="4721392" y="1008198"/>
            <a:ext cx="4192589" cy="3648964"/>
          </a:xfrm>
          <a:prstGeom prst="rect">
            <a:avLst/>
          </a:prstGeom>
        </p:spPr>
        <p:txBody>
          <a:bodyPr vert="horz" lIns="91440" tIns="45720" rIns="91440" bIns="45720" rtlCol="0">
            <a:normAutofit/>
          </a:bodyPr>
          <a:lst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a:lstStyle>
          <a:p>
            <a:pPr marL="0" indent="0">
              <a:buFont typeface="Wingdings" pitchFamily="2" charset="2"/>
              <a:buNone/>
            </a:pPr>
            <a:r>
              <a:rPr lang="en-US" sz="2100" dirty="0" smtClean="0"/>
              <a:t>A signaling molecule attaches to the receptor. This causes the receptor to change shape – meaning the gate that is normally closed will open allowing ions to move in or out of the cell. When the ligand leaves the receptor changes shape to it’s original state (closed). </a:t>
            </a:r>
            <a:endParaRPr lang="en-US" sz="2100" dirty="0"/>
          </a:p>
        </p:txBody>
      </p:sp>
      <p:pic>
        <p:nvPicPr>
          <p:cNvPr id="2" name="Picture 1"/>
          <p:cNvPicPr>
            <a:picLocks noChangeAspect="1"/>
          </p:cNvPicPr>
          <p:nvPr/>
        </p:nvPicPr>
        <p:blipFill>
          <a:blip r:embed="rId3"/>
          <a:stretch>
            <a:fillRect/>
          </a:stretch>
        </p:blipFill>
        <p:spPr>
          <a:xfrm>
            <a:off x="888423" y="90370"/>
            <a:ext cx="3301283" cy="6767630"/>
          </a:xfrm>
          <a:prstGeom prst="rect">
            <a:avLst/>
          </a:prstGeom>
        </p:spPr>
      </p:pic>
    </p:spTree>
    <p:extLst>
      <p:ext uri="{BB962C8B-B14F-4D97-AF65-F5344CB8AC3E}">
        <p14:creationId xmlns:p14="http://schemas.microsoft.com/office/powerpoint/2010/main" val="634128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01400" y="1927102"/>
            <a:ext cx="184666" cy="369332"/>
          </a:xfrm>
          <a:prstGeom prst="rect">
            <a:avLst/>
          </a:prstGeom>
          <a:noFill/>
        </p:spPr>
        <p:txBody>
          <a:bodyPr wrap="none" rtlCol="0">
            <a:spAutoFit/>
          </a:bodyPr>
          <a:lstStyle/>
          <a:p>
            <a:endParaRPr lang="en-US" dirty="0"/>
          </a:p>
        </p:txBody>
      </p:sp>
      <p:sp>
        <p:nvSpPr>
          <p:cNvPr id="10" name="Title 1"/>
          <p:cNvSpPr txBox="1">
            <a:spLocks/>
          </p:cNvSpPr>
          <p:nvPr/>
        </p:nvSpPr>
        <p:spPr>
          <a:xfrm>
            <a:off x="4619206" y="177987"/>
            <a:ext cx="4524793" cy="8302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a:lstStyle>
          <a:p>
            <a:r>
              <a:rPr lang="en-US" sz="2800" b="1" dirty="0" smtClean="0"/>
              <a:t>Intracellular Receptors – Hormone Signaling</a:t>
            </a:r>
            <a:endParaRPr lang="en-US" sz="3600" b="1" dirty="0"/>
          </a:p>
        </p:txBody>
      </p:sp>
      <p:sp>
        <p:nvSpPr>
          <p:cNvPr id="11" name="Content Placeholder 2"/>
          <p:cNvSpPr txBox="1">
            <a:spLocks/>
          </p:cNvSpPr>
          <p:nvPr/>
        </p:nvSpPr>
        <p:spPr>
          <a:xfrm>
            <a:off x="4721392" y="1183389"/>
            <a:ext cx="4192589" cy="4948298"/>
          </a:xfrm>
          <a:prstGeom prst="rect">
            <a:avLst/>
          </a:prstGeom>
        </p:spPr>
        <p:txBody>
          <a:bodyPr vert="horz" lIns="91440" tIns="45720" rIns="91440" bIns="45720" rtlCol="0">
            <a:noAutofit/>
          </a:bodyPr>
          <a:lst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a:lstStyle>
          <a:p>
            <a:pPr marL="0" indent="0">
              <a:buFont typeface="Wingdings" pitchFamily="2" charset="2"/>
              <a:buNone/>
            </a:pPr>
            <a:r>
              <a:rPr lang="en-US" dirty="0" smtClean="0"/>
              <a:t>A signaling molecule (hormone) travels through the plasma membrane and attaches to a receptor protein </a:t>
            </a:r>
            <a:r>
              <a:rPr lang="en-US" u="sng" dirty="0" smtClean="0"/>
              <a:t>in the cytoplasm</a:t>
            </a:r>
            <a:r>
              <a:rPr lang="en-US" dirty="0" smtClean="0"/>
              <a:t>. The hormone-receptor complex then moves </a:t>
            </a:r>
            <a:r>
              <a:rPr lang="en-US" u="sng" dirty="0" smtClean="0"/>
              <a:t>into the nucleus </a:t>
            </a:r>
            <a:r>
              <a:rPr lang="en-US" dirty="0" smtClean="0"/>
              <a:t>and bind to specific genes. The complex acts as a transcription factor, causing the gene it binds with to be transcribed into mRNA then translated into a protein. This protein is the cellular response.</a:t>
            </a:r>
            <a:endParaRPr lang="en-US" dirty="0"/>
          </a:p>
        </p:txBody>
      </p:sp>
      <p:pic>
        <p:nvPicPr>
          <p:cNvPr id="3" name="Picture 2"/>
          <p:cNvPicPr>
            <a:picLocks noChangeAspect="1"/>
          </p:cNvPicPr>
          <p:nvPr/>
        </p:nvPicPr>
        <p:blipFill>
          <a:blip r:embed="rId3"/>
          <a:stretch>
            <a:fillRect/>
          </a:stretch>
        </p:blipFill>
        <p:spPr>
          <a:xfrm>
            <a:off x="853528" y="177987"/>
            <a:ext cx="3258066" cy="6543058"/>
          </a:xfrm>
          <a:prstGeom prst="rect">
            <a:avLst/>
          </a:prstGeom>
        </p:spPr>
      </p:pic>
    </p:spTree>
    <p:extLst>
      <p:ext uri="{BB962C8B-B14F-4D97-AF65-F5344CB8AC3E}">
        <p14:creationId xmlns:p14="http://schemas.microsoft.com/office/powerpoint/2010/main" val="13651959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Ventur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Venture">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Venture.thmx</Template>
  <TotalTime>3220</TotalTime>
  <Words>972</Words>
  <Application>Microsoft Macintosh PowerPoint</Application>
  <PresentationFormat>On-screen Show (4:3)</PresentationFormat>
  <Paragraphs>63</Paragraphs>
  <Slides>17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Calisto MT</vt:lpstr>
      <vt:lpstr>Wingdings</vt:lpstr>
      <vt:lpstr>Venture</vt:lpstr>
      <vt:lpstr>Cell Signaling</vt:lpstr>
      <vt:lpstr>Cells Communicate!</vt:lpstr>
      <vt:lpstr>Epinephrine</vt:lpstr>
      <vt:lpstr>Cells Communicate!</vt:lpstr>
      <vt:lpstr>Reception</vt:lpstr>
      <vt:lpstr>G Protein-Coupled Receptors</vt:lpstr>
      <vt:lpstr>PowerPoint Presentation</vt:lpstr>
      <vt:lpstr>PowerPoint Presentation</vt:lpstr>
      <vt:lpstr>PowerPoint Presentation</vt:lpstr>
      <vt:lpstr>PowerPoint Presentation</vt:lpstr>
      <vt:lpstr>Transduction.. Whoa.</vt:lpstr>
      <vt:lpstr>PowerPoint Presentation</vt:lpstr>
      <vt:lpstr>Cyclic AMP - cAMP</vt:lpstr>
      <vt:lpstr>Remember epinephrine?</vt:lpstr>
      <vt:lpstr>Another Example: Cholera</vt:lpstr>
      <vt:lpstr>Summary</vt:lpstr>
      <vt:lpstr>Application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Signaling</dc:title>
  <dc:creator>DCSD</dc:creator>
  <cp:lastModifiedBy>Microsoft Office User</cp:lastModifiedBy>
  <cp:revision>37</cp:revision>
  <cp:lastPrinted>2016-01-06T17:49:27Z</cp:lastPrinted>
  <dcterms:created xsi:type="dcterms:W3CDTF">2013-01-22T22:22:35Z</dcterms:created>
  <dcterms:modified xsi:type="dcterms:W3CDTF">2018-04-26T15:12:35Z</dcterms:modified>
</cp:coreProperties>
</file>